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2" r:id="rId2"/>
    <p:sldId id="273" r:id="rId3"/>
    <p:sldId id="274" r:id="rId4"/>
    <p:sldId id="275" r:id="rId5"/>
    <p:sldId id="276" r:id="rId6"/>
    <p:sldId id="289" r:id="rId7"/>
    <p:sldId id="290" r:id="rId8"/>
    <p:sldId id="291" r:id="rId9"/>
    <p:sldId id="292" r:id="rId10"/>
    <p:sldId id="293" r:id="rId11"/>
    <p:sldId id="294" r:id="rId12"/>
    <p:sldId id="295" r:id="rId13"/>
    <p:sldId id="296" r:id="rId14"/>
    <p:sldId id="297" r:id="rId15"/>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277" r:id="rId46"/>
    <p:sldId id="281" r:id="rId47"/>
    <p:sldId id="279" r:id="rId48"/>
    <p:sldId id="282" r:id="rId49"/>
    <p:sldId id="283" r:id="rId50"/>
    <p:sldId id="284" r:id="rId51"/>
    <p:sldId id="285" r:id="rId52"/>
    <p:sldId id="286" r:id="rId53"/>
    <p:sldId id="287" r:id="rId54"/>
    <p:sldId id="288" r:id="rId55"/>
    <p:sldId id="313" r:id="rId56"/>
  </p:sldIdLst>
  <p:sldSz cx="18288000" cy="10287000"/>
  <p:notesSz cx="6858000" cy="9144000"/>
  <p:embeddedFontLst>
    <p:embeddedFont>
      <p:font typeface="Canva Sans" panose="020B0604020202020204" charset="0"/>
      <p:regular r:id="rId57"/>
    </p:embeddedFont>
    <p:embeddedFont>
      <p:font typeface="Play" panose="020B0604020202020204" charset="0"/>
      <p:regular r:id="rId58"/>
    </p:embeddedFont>
    <p:embeddedFont>
      <p:font typeface="Play Bold" panose="020B060402020202020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1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16.sv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16.sv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16.sv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oleObject" Target="../embeddings/oleObject7.bin"/><Relationship Id="rId4" Type="http://schemas.openxmlformats.org/officeDocument/2006/relationships/image" Target="../media/image5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D84148-0A45-51AE-7EF0-ECAFBA0809CB}"/>
              </a:ext>
            </a:extLst>
          </p:cNvPr>
          <p:cNvSpPr>
            <a:spLocks noGrp="1"/>
          </p:cNvSpPr>
          <p:nvPr>
            <p:ph type="subTitle" idx="4294967295"/>
          </p:nvPr>
        </p:nvSpPr>
        <p:spPr>
          <a:xfrm>
            <a:off x="0" y="5524500"/>
            <a:ext cx="18288000" cy="3589338"/>
          </a:xfrm>
        </p:spPr>
        <p:txBody>
          <a:bodyPr>
            <a:normAutofit/>
          </a:bodyPr>
          <a:lstStyle/>
          <a:p>
            <a:pPr algn="ctr">
              <a:buNone/>
            </a:pPr>
            <a:r>
              <a:rPr lang="en-US" sz="3000" b="1" dirty="0"/>
              <a:t>				</a:t>
            </a:r>
            <a:r>
              <a:rPr lang="en-US" sz="3800" b="1" dirty="0"/>
              <a:t>	</a:t>
            </a:r>
            <a:endParaRPr lang="en-US" sz="3800" dirty="0"/>
          </a:p>
        </p:txBody>
      </p:sp>
      <p:pic>
        <p:nvPicPr>
          <p:cNvPr id="5" name="Picture 4">
            <a:extLst>
              <a:ext uri="{FF2B5EF4-FFF2-40B4-BE49-F238E27FC236}">
                <a16:creationId xmlns:a16="http://schemas.microsoft.com/office/drawing/2014/main" id="{8D425574-E878-D60F-D9F0-6AF0712BD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302143"/>
            <a:ext cx="11125200" cy="3841358"/>
          </a:xfrm>
          <a:prstGeom prst="rect">
            <a:avLst/>
          </a:prstGeom>
        </p:spPr>
      </p:pic>
      <p:sp>
        <p:nvSpPr>
          <p:cNvPr id="11" name="TextBox 10">
            <a:extLst>
              <a:ext uri="{FF2B5EF4-FFF2-40B4-BE49-F238E27FC236}">
                <a16:creationId xmlns:a16="http://schemas.microsoft.com/office/drawing/2014/main" id="{0AFFA98D-5328-81D4-7BAA-16799E29543E}"/>
              </a:ext>
            </a:extLst>
          </p:cNvPr>
          <p:cNvSpPr txBox="1"/>
          <p:nvPr/>
        </p:nvSpPr>
        <p:spPr>
          <a:xfrm>
            <a:off x="2286000" y="3993025"/>
            <a:ext cx="14020800" cy="5755422"/>
          </a:xfrm>
          <a:prstGeom prst="rect">
            <a:avLst/>
          </a:prstGeom>
          <a:noFill/>
        </p:spPr>
        <p:txBody>
          <a:bodyPr wrap="square">
            <a:spAutoFit/>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b="1" dirty="0"/>
          </a:p>
          <a:p>
            <a:pPr algn="ctr">
              <a:buNone/>
            </a:pPr>
            <a:r>
              <a:rPr lang="en-US" sz="2800" b="1" dirty="0" err="1"/>
              <a:t>ShivX</a:t>
            </a:r>
            <a:r>
              <a:rPr lang="en-US" sz="2800" b="1" dirty="0"/>
              <a:t> – Your Infra, Your Cloud</a:t>
            </a:r>
            <a:br>
              <a:rPr lang="en-US" sz="2800" dirty="0"/>
            </a:br>
            <a:r>
              <a:rPr lang="en-US" sz="2800" b="1" dirty="0"/>
              <a:t>Major Project </a:t>
            </a:r>
            <a:r>
              <a:rPr lang="en-US" sz="2800" dirty="0"/>
              <a:t>(23ONMCR-753)</a:t>
            </a:r>
            <a:br>
              <a:rPr lang="en-US" sz="2800" dirty="0"/>
            </a:br>
            <a:r>
              <a:rPr lang="en-US" sz="2800" b="1" dirty="0"/>
              <a:t>Master of Computer Applications </a:t>
            </a:r>
            <a:r>
              <a:rPr lang="en-US" sz="2800" dirty="0"/>
              <a:t>– Fourth Semester</a:t>
            </a:r>
            <a:br>
              <a:rPr lang="en-US" sz="2800" dirty="0"/>
            </a:br>
            <a:r>
              <a:rPr lang="en-US" sz="2800" dirty="0"/>
              <a:t>Batch: July 2023 – Session 2023–2025</a:t>
            </a:r>
          </a:p>
          <a:p>
            <a:pPr algn="ctr">
              <a:buNone/>
            </a:pPr>
            <a:r>
              <a:rPr lang="en-US" sz="2800" b="1" dirty="0"/>
              <a:t>Prepared by: </a:t>
            </a:r>
            <a:r>
              <a:rPr lang="en-US" sz="2800" dirty="0"/>
              <a:t>Shivam Upadhyay</a:t>
            </a:r>
            <a:br>
              <a:rPr lang="en-US" sz="2800" dirty="0"/>
            </a:br>
            <a:r>
              <a:rPr lang="en-US" sz="2800" b="1" dirty="0"/>
              <a:t>University ID: </a:t>
            </a:r>
            <a:r>
              <a:rPr lang="en-US" sz="2800" dirty="0"/>
              <a:t>O23MCA110222</a:t>
            </a:r>
          </a:p>
          <a:p>
            <a:pPr algn="ctr"/>
            <a:r>
              <a:rPr lang="en-US" sz="2800" b="1" dirty="0"/>
              <a:t>Centre for Distance &amp; Online Education</a:t>
            </a:r>
            <a:br>
              <a:rPr lang="en-US" sz="2800" dirty="0"/>
            </a:br>
            <a:r>
              <a:rPr lang="en-US" sz="2800" dirty="0"/>
              <a:t>Chandigarh University</a:t>
            </a:r>
          </a:p>
        </p:txBody>
      </p:sp>
    </p:spTree>
    <p:extLst>
      <p:ext uri="{BB962C8B-B14F-4D97-AF65-F5344CB8AC3E}">
        <p14:creationId xmlns:p14="http://schemas.microsoft.com/office/powerpoint/2010/main" val="2853886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CA241-8BC6-1FDF-B73E-F5943D9D88EC}"/>
              </a:ext>
            </a:extLst>
          </p:cNvPr>
          <p:cNvSpPr txBox="1"/>
          <p:nvPr/>
        </p:nvSpPr>
        <p:spPr>
          <a:xfrm>
            <a:off x="990600" y="571500"/>
            <a:ext cx="12954000" cy="707886"/>
          </a:xfrm>
          <a:prstGeom prst="rect">
            <a:avLst/>
          </a:prstGeom>
          <a:noFill/>
        </p:spPr>
        <p:txBody>
          <a:bodyPr wrap="square">
            <a:spAutoFit/>
          </a:bodyPr>
          <a:lstStyle/>
          <a:p>
            <a:r>
              <a:rPr lang="en-US" sz="4000" dirty="0"/>
              <a:t>						Table of Contents</a:t>
            </a:r>
          </a:p>
        </p:txBody>
      </p:sp>
      <p:sp>
        <p:nvSpPr>
          <p:cNvPr id="6" name="Rectangle 1">
            <a:extLst>
              <a:ext uri="{FF2B5EF4-FFF2-40B4-BE49-F238E27FC236}">
                <a16:creationId xmlns:a16="http://schemas.microsoft.com/office/drawing/2014/main" id="{FA25D741-99F8-6175-6F2C-FFA7A8320AFD}"/>
              </a:ext>
            </a:extLst>
          </p:cNvPr>
          <p:cNvSpPr>
            <a:spLocks noGrp="1" noChangeArrowheads="1"/>
          </p:cNvSpPr>
          <p:nvPr>
            <p:ph idx="1"/>
          </p:nvPr>
        </p:nvSpPr>
        <p:spPr bwMode="auto">
          <a:xfrm>
            <a:off x="1524000" y="1544794"/>
            <a:ext cx="14097000" cy="8014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800" b="1" dirty="0"/>
              <a:t>Introduction</a:t>
            </a:r>
            <a:endParaRPr lang="en-US" sz="1800" dirty="0"/>
          </a:p>
          <a:p>
            <a:pPr>
              <a:buFont typeface="Arial" panose="020B0604020202020204" pitchFamily="34" charset="0"/>
              <a:buChar char="•"/>
            </a:pPr>
            <a:r>
              <a:rPr lang="en-US" sz="1800" dirty="0"/>
              <a:t>AI-powered automation platform for cloud infrastructure management</a:t>
            </a:r>
          </a:p>
          <a:p>
            <a:pPr>
              <a:buFont typeface="Arial" panose="020B0604020202020204" pitchFamily="34" charset="0"/>
              <a:buChar char="•"/>
            </a:pPr>
            <a:r>
              <a:rPr lang="en-US" sz="1800" dirty="0"/>
              <a:t>Simplifies resource control via voice commands and intelligent workflows</a:t>
            </a:r>
          </a:p>
          <a:p>
            <a:pPr>
              <a:buNone/>
            </a:pPr>
            <a:r>
              <a:rPr lang="en-US" sz="1800" b="1" dirty="0"/>
              <a:t>Problem Statement</a:t>
            </a:r>
            <a:endParaRPr lang="en-US" sz="1800" dirty="0"/>
          </a:p>
          <a:p>
            <a:pPr>
              <a:buFont typeface="Arial" panose="020B0604020202020204" pitchFamily="34" charset="0"/>
              <a:buChar char="•"/>
            </a:pPr>
            <a:r>
              <a:rPr lang="en-US" sz="1800" dirty="0"/>
              <a:t>Complex cloud environments require constant manual oversight</a:t>
            </a:r>
          </a:p>
          <a:p>
            <a:pPr>
              <a:buFont typeface="Arial" panose="020B0604020202020204" pitchFamily="34" charset="0"/>
              <a:buChar char="•"/>
            </a:pPr>
            <a:r>
              <a:rPr lang="en-US" sz="1800" dirty="0"/>
              <a:t>Traditional tools are inefficient and require specialized skills</a:t>
            </a:r>
          </a:p>
          <a:p>
            <a:pPr>
              <a:buNone/>
            </a:pPr>
            <a:r>
              <a:rPr lang="en-US" sz="1800" b="1" dirty="0"/>
              <a:t>Objectives</a:t>
            </a:r>
            <a:endParaRPr lang="en-US" sz="1800" dirty="0"/>
          </a:p>
          <a:p>
            <a:pPr>
              <a:buFont typeface="Arial" panose="020B0604020202020204" pitchFamily="34" charset="0"/>
              <a:buChar char="•"/>
            </a:pPr>
            <a:r>
              <a:rPr lang="en-US" sz="1800" dirty="0"/>
              <a:t>Automate cloud management tasks using AI and voice interaction</a:t>
            </a:r>
          </a:p>
          <a:p>
            <a:pPr>
              <a:buFont typeface="Arial" panose="020B0604020202020204" pitchFamily="34" charset="0"/>
              <a:buChar char="•"/>
            </a:pPr>
            <a:r>
              <a:rPr lang="en-US" sz="1800" dirty="0"/>
              <a:t>Reduce manual errors and improve operational efficiency</a:t>
            </a:r>
          </a:p>
          <a:p>
            <a:pPr>
              <a:buNone/>
            </a:pPr>
            <a:r>
              <a:rPr lang="en-US" sz="1800" b="1" dirty="0"/>
              <a:t>Background &amp; Motivation</a:t>
            </a:r>
            <a:endParaRPr lang="en-US" sz="1800" dirty="0"/>
          </a:p>
          <a:p>
            <a:pPr>
              <a:buFont typeface="Arial" panose="020B0604020202020204" pitchFamily="34" charset="0"/>
              <a:buChar char="•"/>
            </a:pPr>
            <a:r>
              <a:rPr lang="en-US" sz="1800" dirty="0"/>
              <a:t>Cloud infrastructure complexity and scaling challenges</a:t>
            </a:r>
          </a:p>
          <a:p>
            <a:pPr>
              <a:buFont typeface="Arial" panose="020B0604020202020204" pitchFamily="34" charset="0"/>
              <a:buChar char="•"/>
            </a:pPr>
            <a:r>
              <a:rPr lang="en-US" sz="1800" dirty="0"/>
              <a:t>Need for AI-driven automation and natural interfaces</a:t>
            </a:r>
          </a:p>
          <a:p>
            <a:pPr>
              <a:buFont typeface="Arial" panose="020B0604020202020204" pitchFamily="34" charset="0"/>
              <a:buChar char="•"/>
            </a:pPr>
            <a:r>
              <a:rPr lang="en-US" sz="1800" dirty="0"/>
              <a:t>Existing solutions lack seamless voice integration</a:t>
            </a:r>
          </a:p>
          <a:p>
            <a:pPr>
              <a:buNone/>
            </a:pPr>
            <a:r>
              <a:rPr lang="en-US" sz="1800" b="1" dirty="0"/>
              <a:t>Project Scope</a:t>
            </a:r>
            <a:endParaRPr lang="en-US" sz="1800" dirty="0"/>
          </a:p>
          <a:p>
            <a:pPr>
              <a:buFont typeface="Arial" panose="020B0604020202020204" pitchFamily="34" charset="0"/>
              <a:buChar char="•"/>
            </a:pPr>
            <a:r>
              <a:rPr lang="en-US" sz="1800" dirty="0"/>
              <a:t>Features: Voice-enabled management, automated monitoring, multi-cloud integration</a:t>
            </a:r>
          </a:p>
          <a:p>
            <a:pPr>
              <a:buFont typeface="Arial" panose="020B0604020202020204" pitchFamily="34" charset="0"/>
              <a:buChar char="•"/>
            </a:pPr>
            <a:r>
              <a:rPr lang="en-US" sz="1800" dirty="0"/>
              <a:t>Target Users: DevOps, IT teams, enterprises</a:t>
            </a:r>
          </a:p>
          <a:p>
            <a:pPr>
              <a:buFont typeface="Arial" panose="020B0604020202020204" pitchFamily="34" charset="0"/>
              <a:buChar char="•"/>
            </a:pPr>
            <a:r>
              <a:rPr lang="en-US" sz="1800" dirty="0"/>
              <a:t>Limitations: Initial cloud provider support, voice recognition variability</a:t>
            </a:r>
          </a:p>
          <a:p>
            <a:pPr>
              <a:buNone/>
            </a:pPr>
            <a:r>
              <a:rPr lang="en-US" sz="1800" b="1" dirty="0"/>
              <a:t>System Architecture</a:t>
            </a:r>
            <a:endParaRPr lang="en-US" sz="1800" dirty="0"/>
          </a:p>
          <a:p>
            <a:pPr>
              <a:buFont typeface="Arial" panose="020B0604020202020204" pitchFamily="34" charset="0"/>
              <a:buChar char="•"/>
            </a:pPr>
            <a:r>
              <a:rPr lang="en-US" sz="1800" dirty="0"/>
              <a:t>Components: Voice Interface, AI Engine, Automation Manager, Cloud Connectors</a:t>
            </a:r>
          </a:p>
          <a:p>
            <a:pPr>
              <a:buFont typeface="Arial" panose="020B0604020202020204" pitchFamily="34" charset="0"/>
              <a:buChar char="•"/>
            </a:pPr>
            <a:r>
              <a:rPr lang="en-US" sz="1800" dirty="0"/>
              <a:t>AI Integration: Speech recognition, NLP, machine learning for automation</a:t>
            </a:r>
          </a:p>
          <a:p>
            <a:pPr>
              <a:buNone/>
            </a:pPr>
            <a:r>
              <a:rPr lang="en-US" sz="1800" b="1" dirty="0"/>
              <a:t>Technology Stack</a:t>
            </a:r>
            <a:endParaRPr lang="en-US" sz="1800" dirty="0"/>
          </a:p>
          <a:p>
            <a:pPr>
              <a:buFont typeface="Arial" panose="020B0604020202020204" pitchFamily="34" charset="0"/>
              <a:buChar char="•"/>
            </a:pPr>
            <a:r>
              <a:rPr lang="en-US" sz="1800" dirty="0"/>
              <a:t>Cloud: AWS, Azure, GCP</a:t>
            </a:r>
          </a:p>
          <a:p>
            <a:pPr>
              <a:buFont typeface="Arial" panose="020B0604020202020204" pitchFamily="34" charset="0"/>
              <a:buChar char="•"/>
            </a:pPr>
            <a:r>
              <a:rPr lang="en-US" sz="1800" dirty="0"/>
              <a:t>AI Tools: Google Speech-to-Text, </a:t>
            </a:r>
            <a:r>
              <a:rPr lang="en-US" sz="1800" dirty="0" err="1"/>
              <a:t>spaCy</a:t>
            </a:r>
            <a:r>
              <a:rPr lang="en-US" sz="1800" dirty="0"/>
              <a:t>, GPT models</a:t>
            </a:r>
          </a:p>
          <a:p>
            <a:pPr>
              <a:buFont typeface="Arial" panose="020B0604020202020204" pitchFamily="34" charset="0"/>
              <a:buChar char="•"/>
            </a:pPr>
            <a:r>
              <a:rPr lang="en-US" sz="1800" dirty="0"/>
              <a:t>Frameworks: Python (</a:t>
            </a:r>
            <a:r>
              <a:rPr lang="en-US" sz="1800" dirty="0" err="1"/>
              <a:t>FastAPI</a:t>
            </a:r>
            <a:r>
              <a:rPr lang="en-US" sz="1800" dirty="0"/>
              <a:t>), React, Docker, Kubernetes</a:t>
            </a:r>
          </a:p>
        </p:txBody>
      </p:sp>
    </p:spTree>
    <p:extLst>
      <p:ext uri="{BB962C8B-B14F-4D97-AF65-F5344CB8AC3E}">
        <p14:creationId xmlns:p14="http://schemas.microsoft.com/office/powerpoint/2010/main" val="178653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3FB64A6A-04EB-907A-62D5-C88E03D89837}"/>
              </a:ext>
            </a:extLst>
          </p:cNvPr>
          <p:cNvSpPr>
            <a:spLocks noChangeArrowheads="1"/>
          </p:cNvSpPr>
          <p:nvPr/>
        </p:nvSpPr>
        <p:spPr bwMode="auto">
          <a:xfrm>
            <a:off x="76200" y="390292"/>
            <a:ext cx="18211800" cy="867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a:buNone/>
            </a:pPr>
            <a:r>
              <a:rPr lang="en-US" b="1" dirty="0"/>
              <a:t>Implementation Details</a:t>
            </a:r>
            <a:endParaRPr lang="en-US" dirty="0"/>
          </a:p>
          <a:p>
            <a:pPr>
              <a:buFont typeface="Arial" panose="020B0604020202020204" pitchFamily="34" charset="0"/>
              <a:buChar char="•"/>
            </a:pPr>
            <a:r>
              <a:rPr lang="en-US" dirty="0"/>
              <a:t>Server &amp; Workstation Automation</a:t>
            </a:r>
          </a:p>
          <a:p>
            <a:pPr>
              <a:buFont typeface="Arial" panose="020B0604020202020204" pitchFamily="34" charset="0"/>
              <a:buChar char="•"/>
            </a:pPr>
            <a:r>
              <a:rPr lang="en-US" dirty="0"/>
              <a:t>Security Management &amp; Network Configuration</a:t>
            </a:r>
          </a:p>
          <a:p>
            <a:pPr>
              <a:buFont typeface="Arial" panose="020B0604020202020204" pitchFamily="34" charset="0"/>
              <a:buChar char="•"/>
            </a:pPr>
            <a:r>
              <a:rPr lang="en-US" dirty="0"/>
              <a:t>Integration of AI Algorithms for intelligent operations</a:t>
            </a:r>
          </a:p>
          <a:p>
            <a:pPr>
              <a:buNone/>
            </a:pPr>
            <a:r>
              <a:rPr lang="en-US" b="1" dirty="0"/>
              <a:t>Redundancy &amp; Reliability</a:t>
            </a:r>
            <a:endParaRPr lang="en-US" dirty="0"/>
          </a:p>
          <a:p>
            <a:pPr>
              <a:buFont typeface="Arial" panose="020B0604020202020204" pitchFamily="34" charset="0"/>
              <a:buChar char="•"/>
            </a:pPr>
            <a:r>
              <a:rPr lang="en-US" dirty="0"/>
              <a:t>Backup strategies for data protection</a:t>
            </a:r>
          </a:p>
          <a:p>
            <a:pPr>
              <a:buFont typeface="Arial" panose="020B0604020202020204" pitchFamily="34" charset="0"/>
              <a:buChar char="•"/>
            </a:pPr>
            <a:r>
              <a:rPr lang="en-US" dirty="0"/>
              <a:t>Failover mechanisms to ensure high availability</a:t>
            </a:r>
          </a:p>
          <a:p>
            <a:pPr>
              <a:buFont typeface="Arial" panose="020B0604020202020204" pitchFamily="34" charset="0"/>
              <a:buChar char="•"/>
            </a:pPr>
            <a:r>
              <a:rPr lang="en-US" dirty="0"/>
              <a:t>Real-time monitoring &amp; automated alerts</a:t>
            </a:r>
          </a:p>
          <a:p>
            <a:pPr>
              <a:buNone/>
            </a:pPr>
            <a:r>
              <a:rPr lang="en-US" b="1" dirty="0"/>
              <a:t>Security Features</a:t>
            </a:r>
            <a:endParaRPr lang="en-US" dirty="0"/>
          </a:p>
          <a:p>
            <a:pPr>
              <a:buFont typeface="Arial" panose="020B0604020202020204" pitchFamily="34" charset="0"/>
              <a:buChar char="•"/>
            </a:pPr>
            <a:r>
              <a:rPr lang="en-US" dirty="0"/>
              <a:t>Threat detection and response</a:t>
            </a:r>
          </a:p>
          <a:p>
            <a:pPr>
              <a:buFont typeface="Arial" panose="020B0604020202020204" pitchFamily="34" charset="0"/>
              <a:buChar char="•"/>
            </a:pPr>
            <a:r>
              <a:rPr lang="en-US" dirty="0"/>
              <a:t>Access controls for user and resource security</a:t>
            </a:r>
          </a:p>
          <a:p>
            <a:pPr>
              <a:buFont typeface="Arial" panose="020B0604020202020204" pitchFamily="34" charset="0"/>
              <a:buChar char="•"/>
            </a:pPr>
            <a:r>
              <a:rPr lang="en-US" dirty="0"/>
              <a:t>Data protection measures across the platform</a:t>
            </a:r>
          </a:p>
          <a:p>
            <a:pPr>
              <a:buNone/>
            </a:pPr>
            <a:r>
              <a:rPr lang="en-US" b="1" dirty="0"/>
              <a:t>Testing &amp; Validation</a:t>
            </a:r>
            <a:endParaRPr lang="en-US" dirty="0"/>
          </a:p>
          <a:p>
            <a:pPr>
              <a:buFont typeface="Arial" panose="020B0604020202020204" pitchFamily="34" charset="0"/>
              <a:buChar char="•"/>
            </a:pPr>
            <a:r>
              <a:rPr lang="en-US" dirty="0"/>
              <a:t>Comprehensive test plan &amp; methodologies</a:t>
            </a:r>
          </a:p>
          <a:p>
            <a:pPr>
              <a:buFont typeface="Arial" panose="020B0604020202020204" pitchFamily="34" charset="0"/>
              <a:buChar char="•"/>
            </a:pPr>
            <a:r>
              <a:rPr lang="en-US" dirty="0"/>
              <a:t>Performance metrics to assess efficiency</a:t>
            </a:r>
          </a:p>
          <a:p>
            <a:pPr>
              <a:buFont typeface="Arial" panose="020B0604020202020204" pitchFamily="34" charset="0"/>
              <a:buChar char="•"/>
            </a:pPr>
            <a:r>
              <a:rPr lang="en-US" dirty="0"/>
              <a:t>Security testing for vulnerability assessment</a:t>
            </a:r>
          </a:p>
          <a:p>
            <a:pPr>
              <a:buNone/>
            </a:pPr>
            <a:r>
              <a:rPr lang="en-US" b="1" dirty="0"/>
              <a:t>Results &amp; Discussion</a:t>
            </a:r>
            <a:endParaRPr lang="en-US" dirty="0"/>
          </a:p>
          <a:p>
            <a:pPr>
              <a:buFont typeface="Arial" panose="020B0604020202020204" pitchFamily="34" charset="0"/>
              <a:buChar char="•"/>
            </a:pPr>
            <a:r>
              <a:rPr lang="en-US" dirty="0"/>
              <a:t>Demonstrated efficiency gains in operations</a:t>
            </a:r>
          </a:p>
          <a:p>
            <a:pPr>
              <a:buFont typeface="Arial" panose="020B0604020202020204" pitchFamily="34" charset="0"/>
              <a:buChar char="•"/>
            </a:pPr>
            <a:r>
              <a:rPr lang="en-US" dirty="0"/>
              <a:t>Improved security outcomes</a:t>
            </a:r>
          </a:p>
          <a:p>
            <a:pPr>
              <a:buFont typeface="Arial" panose="020B0604020202020204" pitchFamily="34" charset="0"/>
              <a:buChar char="•"/>
            </a:pPr>
            <a:r>
              <a:rPr lang="en-US" dirty="0"/>
              <a:t>Real-world use cases and applications</a:t>
            </a:r>
          </a:p>
          <a:p>
            <a:pPr>
              <a:buNone/>
            </a:pPr>
            <a:r>
              <a:rPr lang="en-US" b="1" dirty="0"/>
              <a:t>Challenges &amp; Future Work</a:t>
            </a:r>
            <a:endParaRPr lang="en-US" dirty="0"/>
          </a:p>
          <a:p>
            <a:pPr>
              <a:buFont typeface="Arial" panose="020B0604020202020204" pitchFamily="34" charset="0"/>
              <a:buChar char="•"/>
            </a:pPr>
            <a:r>
              <a:rPr lang="en-US" dirty="0"/>
              <a:t>Current limitations and areas for improvement</a:t>
            </a:r>
          </a:p>
          <a:p>
            <a:pPr>
              <a:buFont typeface="Arial" panose="020B0604020202020204" pitchFamily="34" charset="0"/>
              <a:buChar char="•"/>
            </a:pPr>
            <a:r>
              <a:rPr lang="en-US" dirty="0"/>
              <a:t>Planned enhancements and feature roadmap</a:t>
            </a:r>
          </a:p>
          <a:p>
            <a:r>
              <a:rPr lang="en-US" b="1" dirty="0"/>
              <a:t>Conclusion &amp; References</a:t>
            </a:r>
            <a:endParaRPr 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9E30C5EF-CD19-E05B-C31D-9C672394AEE1}"/>
              </a:ext>
            </a:extLst>
          </p:cNvPr>
          <p:cNvSpPr>
            <a:spLocks noChangeArrowheads="1"/>
          </p:cNvSpPr>
          <p:nvPr/>
        </p:nvSpPr>
        <p:spPr bwMode="auto">
          <a:xfrm>
            <a:off x="0" y="45720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0129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2471-AB2B-96EB-672C-918A6767F689}"/>
              </a:ext>
            </a:extLst>
          </p:cNvPr>
          <p:cNvSpPr>
            <a:spLocks noGrp="1"/>
          </p:cNvSpPr>
          <p:nvPr>
            <p:ph type="title"/>
          </p:nvPr>
        </p:nvSpPr>
        <p:spPr>
          <a:xfrm>
            <a:off x="457200" y="274638"/>
            <a:ext cx="17678400" cy="1143000"/>
          </a:xfrm>
        </p:spPr>
        <p:txBody>
          <a:bodyPr/>
          <a:lstStyle/>
          <a:p>
            <a:r>
              <a:rPr lang="en-US" b="1" dirty="0"/>
              <a:t>Introduction</a:t>
            </a:r>
          </a:p>
        </p:txBody>
      </p:sp>
      <p:sp>
        <p:nvSpPr>
          <p:cNvPr id="3" name="Content Placeholder 2">
            <a:extLst>
              <a:ext uri="{FF2B5EF4-FFF2-40B4-BE49-F238E27FC236}">
                <a16:creationId xmlns:a16="http://schemas.microsoft.com/office/drawing/2014/main" id="{1A00165B-6FBC-46F1-DCFA-B93EEF400DD9}"/>
              </a:ext>
            </a:extLst>
          </p:cNvPr>
          <p:cNvSpPr>
            <a:spLocks noGrp="1"/>
          </p:cNvSpPr>
          <p:nvPr>
            <p:ph idx="1"/>
          </p:nvPr>
        </p:nvSpPr>
        <p:spPr>
          <a:xfrm>
            <a:off x="457200" y="1600200"/>
            <a:ext cx="17449800" cy="8412162"/>
          </a:xfrm>
        </p:spPr>
        <p:txBody>
          <a:bodyPr>
            <a:normAutofit/>
          </a:bodyPr>
          <a:lstStyle/>
          <a:p>
            <a:pPr>
              <a:buNone/>
            </a:pPr>
            <a:endParaRPr lang="en-US" sz="2800" b="1" dirty="0"/>
          </a:p>
          <a:p>
            <a:pPr>
              <a:buNone/>
            </a:pPr>
            <a:endParaRPr lang="en-US" sz="2800" b="1" dirty="0"/>
          </a:p>
          <a:p>
            <a:pPr>
              <a:buNone/>
            </a:pPr>
            <a:endParaRPr lang="en-US" sz="2800" b="1" dirty="0"/>
          </a:p>
          <a:p>
            <a:pPr>
              <a:buNone/>
            </a:pPr>
            <a:r>
              <a:rPr lang="en-US" sz="2800" b="1" dirty="0" err="1"/>
              <a:t>ShivX</a:t>
            </a:r>
            <a:r>
              <a:rPr lang="en-US" sz="2800" dirty="0"/>
              <a:t> is an AI-powered automation platform designed to simplify and optimize cloud infrastructure management. It enables users to control and monitor cloud resources effortlessly through voice commands and intelligent workflows, reducing the complexity of managing multi-cloud environments.</a:t>
            </a:r>
          </a:p>
          <a:p>
            <a:pPr>
              <a:buNone/>
            </a:pPr>
            <a:r>
              <a:rPr lang="en-US" sz="2800" dirty="0"/>
              <a:t>Modern cloud infrastructures are highly dynamic and complex, requiring continuous oversight, resource provisioning, and security management. Traditional cloud management tools often demand specialized skills and manual intervention, leading to inefficiencies and increased operational costs.</a:t>
            </a:r>
          </a:p>
          <a:p>
            <a:pPr>
              <a:buNone/>
            </a:pPr>
            <a:r>
              <a:rPr lang="en-US" sz="2800" dirty="0" err="1"/>
              <a:t>ShivX</a:t>
            </a:r>
            <a:r>
              <a:rPr lang="en-US" sz="2800" dirty="0"/>
              <a:t> addresses these challenges by automating routine cloud management tasks using advanced AI technologies, including speech recognition, natural language processing, and machine learning. This allows DevOps teams and IT administrators to manage servers, networks, and workstations more efficiently, with reduced errors and faster response times.</a:t>
            </a:r>
          </a:p>
          <a:p>
            <a:pPr>
              <a:buNone/>
            </a:pPr>
            <a:r>
              <a:rPr lang="en-US" sz="2800" dirty="0"/>
              <a:t>By integrating with leading cloud providers such as AWS, Azure, and Google Cloud, </a:t>
            </a:r>
            <a:r>
              <a:rPr lang="en-US" sz="2800" dirty="0" err="1"/>
              <a:t>ShivX</a:t>
            </a:r>
            <a:r>
              <a:rPr lang="en-US" sz="2800" dirty="0"/>
              <a:t> offers a unified platform that supports multi-cloud management, automated monitoring, and proactive alerting. Its voice-enabled interface provides a natural, hands-free interaction method, enhancing user accessibility and productivity.</a:t>
            </a:r>
          </a:p>
          <a:p>
            <a:r>
              <a:rPr lang="en-US" sz="2800" dirty="0"/>
              <a:t>Overall, </a:t>
            </a:r>
            <a:r>
              <a:rPr lang="en-US" sz="2800" dirty="0" err="1"/>
              <a:t>ShivX</a:t>
            </a:r>
            <a:r>
              <a:rPr lang="en-US" sz="2800" dirty="0"/>
              <a:t> aims to empower enterprises with intelligent cloud automation, improving operational efficiency, security, and scalability in today’s hybrid and multi-cloud environments.</a:t>
            </a:r>
          </a:p>
          <a:p>
            <a:endParaRPr lang="en-US" sz="2800" dirty="0"/>
          </a:p>
        </p:txBody>
      </p:sp>
    </p:spTree>
    <p:extLst>
      <p:ext uri="{BB962C8B-B14F-4D97-AF65-F5344CB8AC3E}">
        <p14:creationId xmlns:p14="http://schemas.microsoft.com/office/powerpoint/2010/main" val="245408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9ECB-600D-D493-0878-D61C457C790B}"/>
              </a:ext>
            </a:extLst>
          </p:cNvPr>
          <p:cNvSpPr>
            <a:spLocks noGrp="1"/>
          </p:cNvSpPr>
          <p:nvPr>
            <p:ph type="title"/>
          </p:nvPr>
        </p:nvSpPr>
        <p:spPr>
          <a:xfrm>
            <a:off x="457200" y="274638"/>
            <a:ext cx="17297400" cy="1143000"/>
          </a:xfrm>
        </p:spPr>
        <p:txBody>
          <a:bodyPr>
            <a:normAutofit fontScale="90000"/>
          </a:bodyPr>
          <a:lstStyle/>
          <a:p>
            <a:r>
              <a:rPr lang="en-US" b="1" dirty="0"/>
              <a:t>SDLC of the </a:t>
            </a:r>
            <a:r>
              <a:rPr lang="en-US" b="1" dirty="0" err="1"/>
              <a:t>ShivX</a:t>
            </a:r>
            <a:r>
              <a:rPr lang="en-US" b="1" dirty="0"/>
              <a:t> Project</a:t>
            </a:r>
            <a:br>
              <a:rPr lang="en-US" b="1" dirty="0"/>
            </a:br>
            <a:endParaRPr lang="en-US" dirty="0"/>
          </a:p>
        </p:txBody>
      </p:sp>
      <p:sp>
        <p:nvSpPr>
          <p:cNvPr id="3" name="Content Placeholder 2">
            <a:extLst>
              <a:ext uri="{FF2B5EF4-FFF2-40B4-BE49-F238E27FC236}">
                <a16:creationId xmlns:a16="http://schemas.microsoft.com/office/drawing/2014/main" id="{ACC3744F-89CD-1C1F-789E-A698F583C0A9}"/>
              </a:ext>
            </a:extLst>
          </p:cNvPr>
          <p:cNvSpPr>
            <a:spLocks noGrp="1"/>
          </p:cNvSpPr>
          <p:nvPr>
            <p:ph idx="1"/>
          </p:nvPr>
        </p:nvSpPr>
        <p:spPr>
          <a:xfrm>
            <a:off x="457200" y="1600200"/>
            <a:ext cx="17602200" cy="8412162"/>
          </a:xfrm>
        </p:spPr>
        <p:txBody>
          <a:bodyPr>
            <a:normAutofit fontScale="85000" lnSpcReduction="20000"/>
          </a:bodyPr>
          <a:lstStyle/>
          <a:p>
            <a:pPr>
              <a:buNone/>
            </a:pPr>
            <a:r>
              <a:rPr lang="en-US" b="1" dirty="0"/>
              <a:t>1. Planning</a:t>
            </a:r>
            <a:endParaRPr lang="en-US" dirty="0"/>
          </a:p>
          <a:p>
            <a:pPr>
              <a:buFont typeface="Arial" panose="020B0604020202020204" pitchFamily="34" charset="0"/>
              <a:buChar char="•"/>
            </a:pPr>
            <a:r>
              <a:rPr lang="en-US" dirty="0"/>
              <a:t>Define project goals, requirements, and success metrics in collaboration with stakeholders.</a:t>
            </a:r>
          </a:p>
          <a:p>
            <a:pPr>
              <a:buFont typeface="Arial" panose="020B0604020202020204" pitchFamily="34" charset="0"/>
              <a:buChar char="•"/>
            </a:pPr>
            <a:r>
              <a:rPr lang="en-US" dirty="0"/>
              <a:t>Analyze the business needs for cloud automation and AI integration.</a:t>
            </a:r>
          </a:p>
          <a:p>
            <a:pPr>
              <a:buFont typeface="Arial" panose="020B0604020202020204" pitchFamily="34" charset="0"/>
              <a:buChar char="•"/>
            </a:pPr>
            <a:r>
              <a:rPr lang="en-US" dirty="0"/>
              <a:t>Assess risks, estimate resources, and establish a project timeline and budget</a:t>
            </a:r>
          </a:p>
          <a:p>
            <a:pPr marL="0" indent="0">
              <a:buNone/>
            </a:pPr>
            <a:endParaRPr lang="en-US" dirty="0"/>
          </a:p>
          <a:p>
            <a:pPr>
              <a:buNone/>
            </a:pPr>
            <a:r>
              <a:rPr lang="en-US" b="1" dirty="0"/>
              <a:t>2. System Design</a:t>
            </a:r>
            <a:endParaRPr lang="en-US" dirty="0"/>
          </a:p>
          <a:p>
            <a:pPr>
              <a:buFont typeface="Arial" panose="020B0604020202020204" pitchFamily="34" charset="0"/>
              <a:buChar char="•"/>
            </a:pPr>
            <a:r>
              <a:rPr lang="en-US" dirty="0"/>
              <a:t>Architect the </a:t>
            </a:r>
            <a:r>
              <a:rPr lang="en-US" dirty="0" err="1"/>
              <a:t>ShivX</a:t>
            </a:r>
            <a:r>
              <a:rPr lang="en-US" dirty="0"/>
              <a:t> platform, detailing components such as the voice interface, AI engine, automation manager, and cloud connectors.</a:t>
            </a:r>
          </a:p>
          <a:p>
            <a:pPr>
              <a:buFont typeface="Arial" panose="020B0604020202020204" pitchFamily="34" charset="0"/>
              <a:buChar char="•"/>
            </a:pPr>
            <a:r>
              <a:rPr lang="en-US" dirty="0"/>
              <a:t>Select appropriate technologies, frameworks, and cloud services (e.g., AWS, Azure, GCP).</a:t>
            </a:r>
          </a:p>
          <a:p>
            <a:pPr>
              <a:buFont typeface="Arial" panose="020B0604020202020204" pitchFamily="34" charset="0"/>
              <a:buChar char="•"/>
            </a:pPr>
            <a:r>
              <a:rPr lang="en-US" dirty="0"/>
              <a:t>Design for scalability, security, and seamless integration with multi-cloud environments</a:t>
            </a:r>
          </a:p>
          <a:p>
            <a:pPr marL="0" indent="0">
              <a:buNone/>
            </a:pPr>
            <a:endParaRPr lang="en-US" dirty="0"/>
          </a:p>
          <a:p>
            <a:pPr>
              <a:buNone/>
            </a:pPr>
            <a:r>
              <a:rPr lang="en-US" b="1" dirty="0"/>
              <a:t>3. Implementation (Development)</a:t>
            </a:r>
            <a:endParaRPr lang="en-US" dirty="0"/>
          </a:p>
          <a:p>
            <a:pPr>
              <a:buFont typeface="Arial" panose="020B0604020202020204" pitchFamily="34" charset="0"/>
              <a:buChar char="•"/>
            </a:pPr>
            <a:r>
              <a:rPr lang="en-US" dirty="0"/>
              <a:t>Develop core modules: voice command processing, AI-driven automation, security management, and monitoring.</a:t>
            </a:r>
          </a:p>
          <a:p>
            <a:pPr>
              <a:buFont typeface="Arial" panose="020B0604020202020204" pitchFamily="34" charset="0"/>
              <a:buChar char="•"/>
            </a:pPr>
            <a:r>
              <a:rPr lang="en-US" dirty="0"/>
              <a:t>Use agile and iterative development, breaking the system into manageable microservices or components</a:t>
            </a:r>
          </a:p>
          <a:p>
            <a:pPr>
              <a:buFont typeface="Arial" panose="020B0604020202020204" pitchFamily="34" charset="0"/>
              <a:buChar char="•"/>
            </a:pPr>
            <a:r>
              <a:rPr lang="en-US" dirty="0"/>
              <a:t>Integrate APIs and automation tools to enable efficient cloud resource management.</a:t>
            </a:r>
          </a:p>
          <a:p>
            <a:pPr>
              <a:buFont typeface="Arial" panose="020B0604020202020204" pitchFamily="34" charset="0"/>
              <a:buChar char="•"/>
            </a:pPr>
            <a:endParaRPr lang="en-US" dirty="0"/>
          </a:p>
          <a:p>
            <a:pPr>
              <a:buNone/>
            </a:pPr>
            <a:r>
              <a:rPr lang="en-US" b="1" dirty="0"/>
              <a:t>4. Testing</a:t>
            </a:r>
            <a:endParaRPr lang="en-US" dirty="0"/>
          </a:p>
          <a:p>
            <a:pPr>
              <a:buFont typeface="Arial" panose="020B0604020202020204" pitchFamily="34" charset="0"/>
              <a:buChar char="•"/>
            </a:pPr>
            <a:r>
              <a:rPr lang="en-US" dirty="0"/>
              <a:t>Conduct comprehensive testing, including unit, integration, system, and user acceptance tests.</a:t>
            </a:r>
          </a:p>
          <a:p>
            <a:pPr>
              <a:buFont typeface="Arial" panose="020B0604020202020204" pitchFamily="34" charset="0"/>
              <a:buChar char="•"/>
            </a:pPr>
            <a:r>
              <a:rPr lang="en-US" dirty="0"/>
              <a:t>Validate AI algorithms for accuracy and reliability in real-world scenarios.</a:t>
            </a:r>
          </a:p>
          <a:p>
            <a:pPr>
              <a:buFont typeface="Arial" panose="020B0604020202020204" pitchFamily="34" charset="0"/>
              <a:buChar char="•"/>
            </a:pPr>
            <a:r>
              <a:rPr lang="en-US" dirty="0"/>
              <a:t>Perform security, performance, and compatibility testing across supported cloud platforms</a:t>
            </a:r>
          </a:p>
          <a:p>
            <a:pPr>
              <a:buNone/>
            </a:pPr>
            <a:endParaRPr lang="en-US" dirty="0"/>
          </a:p>
        </p:txBody>
      </p:sp>
    </p:spTree>
    <p:extLst>
      <p:ext uri="{BB962C8B-B14F-4D97-AF65-F5344CB8AC3E}">
        <p14:creationId xmlns:p14="http://schemas.microsoft.com/office/powerpoint/2010/main" val="418667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8C84C-6476-F22F-F893-DD05101F09D2}"/>
              </a:ext>
            </a:extLst>
          </p:cNvPr>
          <p:cNvSpPr>
            <a:spLocks noGrp="1"/>
          </p:cNvSpPr>
          <p:nvPr>
            <p:ph idx="1"/>
          </p:nvPr>
        </p:nvSpPr>
        <p:spPr>
          <a:xfrm>
            <a:off x="457200" y="571500"/>
            <a:ext cx="17297400" cy="14249400"/>
          </a:xfrm>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27" name="Rectangle 24">
            <a:extLst>
              <a:ext uri="{FF2B5EF4-FFF2-40B4-BE49-F238E27FC236}">
                <a16:creationId xmlns:a16="http://schemas.microsoft.com/office/drawing/2014/main" id="{01E951AA-933E-D0A4-B9B1-345F69C11FF9}"/>
              </a:ext>
            </a:extLst>
          </p:cNvPr>
          <p:cNvSpPr>
            <a:spLocks noChangeArrowheads="1"/>
          </p:cNvSpPr>
          <p:nvPr/>
        </p:nvSpPr>
        <p:spPr bwMode="auto">
          <a:xfrm>
            <a:off x="304800" y="991992"/>
            <a:ext cx="17526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5. Deployment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Deploy </a:t>
            </a:r>
            <a:r>
              <a:rPr kumimoji="0" lang="en-US" altLang="en-US" sz="1800" b="0" i="0" u="none" strike="noStrike" cap="none" normalizeH="0" baseline="0" dirty="0" err="1">
                <a:ln>
                  <a:noFill/>
                </a:ln>
                <a:solidFill>
                  <a:schemeClr val="tx1"/>
                </a:solidFill>
                <a:effectLst/>
                <a:latin typeface="Arial" panose="020B0604020202020204" pitchFamily="34" charset="0"/>
              </a:rPr>
              <a:t>ShivX</a:t>
            </a:r>
            <a:r>
              <a:rPr kumimoji="0" lang="en-US" altLang="en-US" sz="1800" b="0" i="0" u="none" strike="noStrike" cap="none" normalizeH="0" baseline="0" dirty="0">
                <a:ln>
                  <a:noFill/>
                </a:ln>
                <a:solidFill>
                  <a:schemeClr val="tx1"/>
                </a:solidFill>
                <a:effectLst/>
                <a:latin typeface="Arial" panose="020B0604020202020204" pitchFamily="34" charset="0"/>
              </a:rPr>
              <a:t> to production using automated CI/CD pipelines for fast, reliable releases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Configure cloud environments, set up monitoring, and ensure rollback mechanisms are in place.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Infrastructure as Code (</a:t>
            </a:r>
            <a:r>
              <a:rPr kumimoji="0" lang="en-US" altLang="en-US" sz="1800" b="0" i="0" u="none" strike="noStrike" cap="none" normalizeH="0" baseline="0" dirty="0" err="1">
                <a:ln>
                  <a:noFill/>
                </a:ln>
                <a:solidFill>
                  <a:schemeClr val="tx1"/>
                </a:solidFill>
                <a:effectLst/>
                <a:latin typeface="Arial" panose="020B0604020202020204" pitchFamily="34" charset="0"/>
              </a:rPr>
              <a:t>IaC</a:t>
            </a:r>
            <a:r>
              <a:rPr kumimoji="0" lang="en-US" altLang="en-US" sz="1800" b="0" i="0" u="none" strike="noStrike" cap="none" normalizeH="0" baseline="0" dirty="0">
                <a:ln>
                  <a:noFill/>
                </a:ln>
                <a:solidFill>
                  <a:schemeClr val="tx1"/>
                </a:solidFill>
                <a:effectLst/>
                <a:latin typeface="Arial" panose="020B0604020202020204" pitchFamily="34" charset="0"/>
              </a:rPr>
              <a:t>) for consistent and repeatable deployments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6. Maintenance &amp; Support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Continuously monitor system performance, security, and user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Release updates, patch vulnerabilities, and enhance features based on evolving requirements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technical support and documentation for users and administrators.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630C0527-8A04-BE3E-6AE0-D6DD701E2AF6}"/>
              </a:ext>
            </a:extLst>
          </p:cNvPr>
          <p:cNvSpPr>
            <a:spLocks noChangeArrowheads="1"/>
          </p:cNvSpPr>
          <p:nvPr/>
        </p:nvSpPr>
        <p:spPr bwMode="auto">
          <a:xfrm>
            <a:off x="304800" y="5378440"/>
            <a:ext cx="15773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Key Cloud-Specific Practices: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Emphasize automation at every stage, leveraging CI/CD, automated testing, and </a:t>
            </a:r>
            <a:r>
              <a:rPr kumimoji="0" lang="en-US" altLang="en-US" sz="1800" b="0" i="0" u="none" strike="noStrike" cap="none" normalizeH="0" baseline="0" dirty="0" err="1">
                <a:ln>
                  <a:noFill/>
                </a:ln>
                <a:solidFill>
                  <a:schemeClr val="tx1"/>
                </a:solidFill>
                <a:effectLst/>
                <a:latin typeface="Arial" panose="020B0604020202020204" pitchFamily="34" charset="0"/>
              </a:rPr>
              <a:t>IaC</a:t>
            </a:r>
            <a:r>
              <a:rPr kumimoji="0" lang="en-US" altLang="en-US" sz="1800" b="0" i="0" u="none" strike="noStrike" cap="none" normalizeH="0" baseline="0" dirty="0">
                <a:ln>
                  <a:noFill/>
                </a:ln>
                <a:solidFill>
                  <a:schemeClr val="tx1"/>
                </a:solidFill>
                <a:effectLst/>
                <a:latin typeface="Arial" panose="020B0604020202020204" pitchFamily="34" charset="0"/>
              </a:rPr>
              <a:t> for efficiency and reliability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Design for modularity and scalability to support evolving cloud and AI technologies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 robust security and compliance practices throughout the lifecycle.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dirty="0"/>
              <a:t>	“This SDLC approach ensures that </a:t>
            </a:r>
            <a:r>
              <a:rPr lang="en-US" dirty="0" err="1"/>
              <a:t>ShivX</a:t>
            </a:r>
            <a:r>
              <a:rPr lang="en-US" dirty="0"/>
              <a:t> is developed efficiently, securely, and with the flexibility needed for modern cloud-based AI solutions”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2098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1124403" y="2749043"/>
            <a:ext cx="7411749" cy="7752270"/>
          </a:xfrm>
          <a:custGeom>
            <a:avLst/>
            <a:gdLst/>
            <a:ahLst/>
            <a:cxnLst/>
            <a:rect l="l" t="t" r="r" b="b"/>
            <a:pathLst>
              <a:path w="7411749" h="7752270">
                <a:moveTo>
                  <a:pt x="0" y="0"/>
                </a:moveTo>
                <a:lnTo>
                  <a:pt x="7411749" y="0"/>
                </a:lnTo>
                <a:lnTo>
                  <a:pt x="7411749" y="7752270"/>
                </a:lnTo>
                <a:lnTo>
                  <a:pt x="0" y="7752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53231" y="-1638698"/>
            <a:ext cx="5363862" cy="5610296"/>
          </a:xfrm>
          <a:custGeom>
            <a:avLst/>
            <a:gdLst/>
            <a:ahLst/>
            <a:cxnLst/>
            <a:rect l="l" t="t" r="r" b="b"/>
            <a:pathLst>
              <a:path w="5363862" h="5610296">
                <a:moveTo>
                  <a:pt x="0" y="0"/>
                </a:moveTo>
                <a:lnTo>
                  <a:pt x="5363862" y="0"/>
                </a:lnTo>
                <a:lnTo>
                  <a:pt x="5363862" y="5610296"/>
                </a:lnTo>
                <a:lnTo>
                  <a:pt x="0" y="5610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699253"/>
            <a:ext cx="4387946" cy="512732"/>
            <a:chOff x="0" y="0"/>
            <a:chExt cx="5850594" cy="683643"/>
          </a:xfrm>
        </p:grpSpPr>
        <p:sp>
          <p:nvSpPr>
            <p:cNvPr id="5" name="Freeform 5"/>
            <p:cNvSpPr/>
            <p:nvPr/>
          </p:nvSpPr>
          <p:spPr>
            <a:xfrm>
              <a:off x="0" y="0"/>
              <a:ext cx="683643" cy="683643"/>
            </a:xfrm>
            <a:custGeom>
              <a:avLst/>
              <a:gdLst/>
              <a:ahLst/>
              <a:cxnLst/>
              <a:rect l="l" t="t" r="r" b="b"/>
              <a:pathLst>
                <a:path w="683643" h="683643">
                  <a:moveTo>
                    <a:pt x="0" y="0"/>
                  </a:moveTo>
                  <a:lnTo>
                    <a:pt x="683643" y="0"/>
                  </a:lnTo>
                  <a:lnTo>
                    <a:pt x="683643" y="683643"/>
                  </a:lnTo>
                  <a:lnTo>
                    <a:pt x="0" y="6836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956381" y="112567"/>
              <a:ext cx="4894213" cy="416176"/>
            </a:xfrm>
            <a:prstGeom prst="rect">
              <a:avLst/>
            </a:prstGeom>
          </p:spPr>
          <p:txBody>
            <a:bodyPr lIns="0" tIns="0" rIns="0" bIns="0" rtlCol="0" anchor="t">
              <a:spAutoFit/>
            </a:bodyPr>
            <a:lstStyle/>
            <a:p>
              <a:pPr marL="0" lvl="0" indent="0" algn="l">
                <a:lnSpc>
                  <a:spcPts val="2614"/>
                </a:lnSpc>
              </a:pPr>
              <a:r>
                <a:rPr lang="en-US" sz="1867">
                  <a:solidFill>
                    <a:srgbClr val="FFFFFF"/>
                  </a:solidFill>
                  <a:latin typeface="Play"/>
                  <a:ea typeface="Play"/>
                  <a:cs typeface="Play"/>
                  <a:sym typeface="Play"/>
                </a:rPr>
                <a:t>ShivX Cloud Automation Solutions</a:t>
              </a:r>
            </a:p>
          </p:txBody>
        </p:sp>
      </p:grpSp>
      <p:grpSp>
        <p:nvGrpSpPr>
          <p:cNvPr id="7" name="Group 7"/>
          <p:cNvGrpSpPr/>
          <p:nvPr/>
        </p:nvGrpSpPr>
        <p:grpSpPr>
          <a:xfrm>
            <a:off x="1028700" y="2009871"/>
            <a:ext cx="11207743" cy="5034484"/>
            <a:chOff x="0" y="0"/>
            <a:chExt cx="14943657" cy="6712646"/>
          </a:xfrm>
        </p:grpSpPr>
        <p:sp>
          <p:nvSpPr>
            <p:cNvPr id="8" name="TextBox 8"/>
            <p:cNvSpPr txBox="1"/>
            <p:nvPr/>
          </p:nvSpPr>
          <p:spPr>
            <a:xfrm>
              <a:off x="0" y="161925"/>
              <a:ext cx="14943657" cy="4838301"/>
            </a:xfrm>
            <a:prstGeom prst="rect">
              <a:avLst/>
            </a:prstGeom>
          </p:spPr>
          <p:txBody>
            <a:bodyPr lIns="0" tIns="0" rIns="0" bIns="0" rtlCol="0" anchor="t">
              <a:spAutoFit/>
            </a:bodyPr>
            <a:lstStyle/>
            <a:p>
              <a:pPr marL="0" lvl="0" indent="0" algn="l">
                <a:lnSpc>
                  <a:spcPts val="9269"/>
                </a:lnSpc>
              </a:pPr>
              <a:r>
                <a:rPr lang="en-US" sz="9269" b="1" dirty="0" err="1">
                  <a:solidFill>
                    <a:srgbClr val="FFFFFF"/>
                  </a:solidFill>
                  <a:latin typeface="Play Bold"/>
                  <a:ea typeface="Play Bold"/>
                  <a:cs typeface="Play Bold"/>
                  <a:sym typeface="Play Bold"/>
                </a:rPr>
                <a:t>ShivX</a:t>
              </a:r>
              <a:r>
                <a:rPr lang="en-US" sz="9269" b="1" dirty="0">
                  <a:solidFill>
                    <a:srgbClr val="FFFFFF"/>
                  </a:solidFill>
                  <a:latin typeface="Play Bold"/>
                  <a:ea typeface="Play Bold"/>
                  <a:cs typeface="Play Bold"/>
                  <a:sym typeface="Play Bold"/>
                </a:rPr>
                <a:t> – Building Smart, Redundant Cloud Infrastructure</a:t>
              </a:r>
            </a:p>
          </p:txBody>
        </p:sp>
        <p:sp>
          <p:nvSpPr>
            <p:cNvPr id="9" name="TextBox 9"/>
            <p:cNvSpPr txBox="1"/>
            <p:nvPr/>
          </p:nvSpPr>
          <p:spPr>
            <a:xfrm>
              <a:off x="0" y="5231635"/>
              <a:ext cx="13710835" cy="1481011"/>
            </a:xfrm>
            <a:prstGeom prst="rect">
              <a:avLst/>
            </a:prstGeom>
          </p:spPr>
          <p:txBody>
            <a:bodyPr lIns="0" tIns="0" rIns="0" bIns="0" rtlCol="0" anchor="t">
              <a:spAutoFit/>
            </a:bodyPr>
            <a:lstStyle/>
            <a:p>
              <a:pPr marL="0" lvl="0" indent="0" algn="l">
                <a:lnSpc>
                  <a:spcPts val="4533"/>
                </a:lnSpc>
                <a:spcBef>
                  <a:spcPct val="0"/>
                </a:spcBef>
              </a:pPr>
              <a:r>
                <a:rPr lang="en-US" sz="3238" dirty="0">
                  <a:solidFill>
                    <a:srgbClr val="FFFFFF"/>
                  </a:solidFill>
                  <a:latin typeface="Play"/>
                  <a:ea typeface="Play"/>
                  <a:cs typeface="Play"/>
                  <a:sym typeface="Play"/>
                </a:rPr>
                <a:t>Automate servers, security, networks, and workstations in one app to enhance efficiency and reliability.</a:t>
              </a:r>
            </a:p>
          </p:txBody>
        </p:sp>
      </p:grpSp>
      <p:sp>
        <p:nvSpPr>
          <p:cNvPr id="10" name="Freeform 10"/>
          <p:cNvSpPr/>
          <p:nvPr/>
        </p:nvSpPr>
        <p:spPr>
          <a:xfrm>
            <a:off x="14096113" y="699253"/>
            <a:ext cx="6576000" cy="6824151"/>
          </a:xfrm>
          <a:custGeom>
            <a:avLst/>
            <a:gdLst/>
            <a:ahLst/>
            <a:cxnLst/>
            <a:rect l="l" t="t" r="r" b="b"/>
            <a:pathLst>
              <a:path w="6576000" h="6824151">
                <a:moveTo>
                  <a:pt x="0" y="0"/>
                </a:moveTo>
                <a:lnTo>
                  <a:pt x="6576000" y="0"/>
                </a:lnTo>
                <a:lnTo>
                  <a:pt x="6576000" y="6824151"/>
                </a:lnTo>
                <a:lnTo>
                  <a:pt x="0" y="68241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11605954" y="4467225"/>
            <a:ext cx="4999368" cy="4992706"/>
            <a:chOff x="0" y="0"/>
            <a:chExt cx="6671310" cy="6662420"/>
          </a:xfrm>
        </p:grpSpPr>
        <p:sp>
          <p:nvSpPr>
            <p:cNvPr id="12" name="Freeform 12"/>
            <p:cNvSpPr/>
            <p:nvPr/>
          </p:nvSpPr>
          <p:spPr>
            <a:xfrm>
              <a:off x="0" y="0"/>
              <a:ext cx="6671310" cy="6662420"/>
            </a:xfrm>
            <a:custGeom>
              <a:avLst/>
              <a:gdLst/>
              <a:ahLst/>
              <a:cxnLst/>
              <a:rect l="l" t="t" r="r" b="b"/>
              <a:pathLst>
                <a:path w="6671310" h="6662420">
                  <a:moveTo>
                    <a:pt x="3340100" y="3331210"/>
                  </a:moveTo>
                  <a:lnTo>
                    <a:pt x="3329940" y="3331210"/>
                  </a:lnTo>
                  <a:lnTo>
                    <a:pt x="3329940" y="0"/>
                  </a:lnTo>
                  <a:cubicBezTo>
                    <a:pt x="1490980" y="0"/>
                    <a:pt x="0" y="1490980"/>
                    <a:pt x="0" y="3331210"/>
                  </a:cubicBezTo>
                  <a:cubicBezTo>
                    <a:pt x="0" y="5171440"/>
                    <a:pt x="1490980" y="6662420"/>
                    <a:pt x="3331210" y="6662420"/>
                  </a:cubicBezTo>
                  <a:lnTo>
                    <a:pt x="3340100" y="6662420"/>
                  </a:lnTo>
                  <a:cubicBezTo>
                    <a:pt x="5180330" y="6662420"/>
                    <a:pt x="6671310" y="5171440"/>
                    <a:pt x="6671310" y="3331210"/>
                  </a:cubicBezTo>
                  <a:lnTo>
                    <a:pt x="3340100" y="3331210"/>
                  </a:lnTo>
                  <a:close/>
                </a:path>
              </a:pathLst>
            </a:custGeom>
            <a:blipFill>
              <a:blip r:embed="rId8"/>
              <a:stretch>
                <a:fillRect l="-24946" r="-24946"/>
              </a:stretch>
            </a:blipFill>
          </p:spPr>
        </p:sp>
      </p:grpSp>
      <p:sp>
        <p:nvSpPr>
          <p:cNvPr id="13" name="TextBox 13"/>
          <p:cNvSpPr txBox="1"/>
          <p:nvPr/>
        </p:nvSpPr>
        <p:spPr>
          <a:xfrm>
            <a:off x="1076512" y="8869834"/>
            <a:ext cx="4340134" cy="647888"/>
          </a:xfrm>
          <a:prstGeom prst="rect">
            <a:avLst/>
          </a:prstGeom>
        </p:spPr>
        <p:txBody>
          <a:bodyPr lIns="0" tIns="0" rIns="0" bIns="0" rtlCol="0" anchor="t">
            <a:spAutoFit/>
          </a:bodyPr>
          <a:lstStyle/>
          <a:p>
            <a:pPr marL="0" lvl="0" indent="0" algn="l">
              <a:lnSpc>
                <a:spcPts val="2614"/>
              </a:lnSpc>
            </a:pPr>
            <a:r>
              <a:rPr lang="en-US" sz="1867">
                <a:solidFill>
                  <a:srgbClr val="FFFFFF"/>
                </a:solidFill>
                <a:latin typeface="Play"/>
                <a:ea typeface="Play"/>
                <a:cs typeface="Play"/>
                <a:sym typeface="Play"/>
              </a:rPr>
              <a:t>April 27, 2025 at 10:00 A.M. Online Webinar, join us to learn more!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rot="-5400000">
            <a:off x="13134633" y="-343579"/>
            <a:ext cx="5363862" cy="5610296"/>
          </a:xfrm>
          <a:custGeom>
            <a:avLst/>
            <a:gdLst/>
            <a:ahLst/>
            <a:cxnLst/>
            <a:rect l="l" t="t" r="r" b="b"/>
            <a:pathLst>
              <a:path w="5363862" h="5610296">
                <a:moveTo>
                  <a:pt x="0" y="0"/>
                </a:moveTo>
                <a:lnTo>
                  <a:pt x="5363862" y="0"/>
                </a:lnTo>
                <a:lnTo>
                  <a:pt x="5363862" y="5610296"/>
                </a:lnTo>
                <a:lnTo>
                  <a:pt x="0" y="5610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874581" y="6089212"/>
            <a:ext cx="5363862" cy="5610296"/>
          </a:xfrm>
          <a:custGeom>
            <a:avLst/>
            <a:gdLst/>
            <a:ahLst/>
            <a:cxnLst/>
            <a:rect l="l" t="t" r="r" b="b"/>
            <a:pathLst>
              <a:path w="5363862" h="5610296">
                <a:moveTo>
                  <a:pt x="5363862" y="0"/>
                </a:moveTo>
                <a:lnTo>
                  <a:pt x="0" y="0"/>
                </a:lnTo>
                <a:lnTo>
                  <a:pt x="0" y="5610296"/>
                </a:lnTo>
                <a:lnTo>
                  <a:pt x="5363862" y="5610296"/>
                </a:lnTo>
                <a:lnTo>
                  <a:pt x="536386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5400000">
            <a:off x="2927557" y="7913536"/>
            <a:ext cx="1952122" cy="0"/>
          </a:xfrm>
          <a:prstGeom prst="line">
            <a:avLst/>
          </a:prstGeom>
          <a:ln w="9525" cap="rnd">
            <a:solidFill>
              <a:srgbClr val="E4E2DD"/>
            </a:solidFill>
            <a:prstDash val="solid"/>
            <a:headEnd type="none" w="sm" len="sm"/>
            <a:tailEnd type="none" w="sm" len="sm"/>
          </a:ln>
        </p:spPr>
      </p:sp>
      <p:sp>
        <p:nvSpPr>
          <p:cNvPr id="5" name="AutoShape 5"/>
          <p:cNvSpPr/>
          <p:nvPr/>
        </p:nvSpPr>
        <p:spPr>
          <a:xfrm rot="5400000">
            <a:off x="-239844" y="7913536"/>
            <a:ext cx="1952122" cy="0"/>
          </a:xfrm>
          <a:prstGeom prst="line">
            <a:avLst/>
          </a:prstGeom>
          <a:ln w="9525" cap="rnd">
            <a:solidFill>
              <a:srgbClr val="E4E2DD"/>
            </a:solidFill>
            <a:prstDash val="solid"/>
            <a:headEnd type="none" w="sm" len="sm"/>
            <a:tailEnd type="none" w="sm" len="sm"/>
          </a:ln>
        </p:spPr>
      </p:sp>
      <p:sp>
        <p:nvSpPr>
          <p:cNvPr id="6" name="AutoShape 6"/>
          <p:cNvSpPr/>
          <p:nvPr/>
        </p:nvSpPr>
        <p:spPr>
          <a:xfrm rot="5400000">
            <a:off x="6234015" y="7913536"/>
            <a:ext cx="1952122" cy="0"/>
          </a:xfrm>
          <a:prstGeom prst="line">
            <a:avLst/>
          </a:prstGeom>
          <a:ln w="9525" cap="rnd">
            <a:solidFill>
              <a:srgbClr val="E4E2DD"/>
            </a:solidFill>
            <a:prstDash val="solid"/>
            <a:headEnd type="none" w="sm" len="sm"/>
            <a:tailEnd type="none" w="sm" len="sm"/>
          </a:ln>
        </p:spPr>
      </p:sp>
      <p:sp>
        <p:nvSpPr>
          <p:cNvPr id="7" name="AutoShape 7"/>
          <p:cNvSpPr/>
          <p:nvPr/>
        </p:nvSpPr>
        <p:spPr>
          <a:xfrm rot="5400000">
            <a:off x="9679530" y="7913536"/>
            <a:ext cx="1952122" cy="0"/>
          </a:xfrm>
          <a:prstGeom prst="line">
            <a:avLst/>
          </a:prstGeom>
          <a:ln w="9525" cap="rnd">
            <a:solidFill>
              <a:srgbClr val="E4E2DD"/>
            </a:solidFill>
            <a:prstDash val="solid"/>
            <a:headEnd type="none" w="sm" len="sm"/>
            <a:tailEnd type="none" w="sm" len="sm"/>
          </a:ln>
        </p:spPr>
      </p:sp>
      <p:sp>
        <p:nvSpPr>
          <p:cNvPr id="8" name="AutoShape 8"/>
          <p:cNvSpPr/>
          <p:nvPr/>
        </p:nvSpPr>
        <p:spPr>
          <a:xfrm rot="5400000">
            <a:off x="13387707" y="7834545"/>
            <a:ext cx="1952122" cy="0"/>
          </a:xfrm>
          <a:prstGeom prst="line">
            <a:avLst/>
          </a:prstGeom>
          <a:ln w="9525" cap="rnd">
            <a:solidFill>
              <a:srgbClr val="E4E2DD"/>
            </a:solidFill>
            <a:prstDash val="solid"/>
            <a:headEnd type="none" w="sm" len="sm"/>
            <a:tailEnd type="none" w="sm" len="sm"/>
          </a:ln>
        </p:spPr>
      </p:sp>
      <p:sp>
        <p:nvSpPr>
          <p:cNvPr id="9" name="Freeform 9"/>
          <p:cNvSpPr/>
          <p:nvPr/>
        </p:nvSpPr>
        <p:spPr>
          <a:xfrm>
            <a:off x="11574399" y="838200"/>
            <a:ext cx="5569212" cy="4587006"/>
          </a:xfrm>
          <a:custGeom>
            <a:avLst/>
            <a:gdLst/>
            <a:ahLst/>
            <a:cxnLst/>
            <a:rect l="l" t="t" r="r" b="b"/>
            <a:pathLst>
              <a:path w="5569212" h="4587006">
                <a:moveTo>
                  <a:pt x="0" y="0"/>
                </a:moveTo>
                <a:lnTo>
                  <a:pt x="5569213" y="0"/>
                </a:lnTo>
                <a:lnTo>
                  <a:pt x="5569213" y="4587006"/>
                </a:lnTo>
                <a:lnTo>
                  <a:pt x="0" y="4587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028700" y="1028700"/>
            <a:ext cx="9445425" cy="4289432"/>
            <a:chOff x="0" y="0"/>
            <a:chExt cx="12593899" cy="5719243"/>
          </a:xfrm>
        </p:grpSpPr>
        <p:sp>
          <p:nvSpPr>
            <p:cNvPr id="11" name="TextBox 11"/>
            <p:cNvSpPr txBox="1"/>
            <p:nvPr/>
          </p:nvSpPr>
          <p:spPr>
            <a:xfrm>
              <a:off x="0" y="142875"/>
              <a:ext cx="12593899" cy="4125587"/>
            </a:xfrm>
            <a:prstGeom prst="rect">
              <a:avLst/>
            </a:prstGeom>
          </p:spPr>
          <p:txBody>
            <a:bodyPr lIns="0" tIns="0" rIns="0" bIns="0" rtlCol="0" anchor="t">
              <a:spAutoFit/>
            </a:bodyPr>
            <a:lstStyle/>
            <a:p>
              <a:pPr marL="0" lvl="0" indent="0" algn="l">
                <a:lnSpc>
                  <a:spcPts val="7912"/>
                </a:lnSpc>
              </a:pPr>
              <a:r>
                <a:rPr lang="en-US" sz="7912" b="1">
                  <a:solidFill>
                    <a:srgbClr val="FFFFFF"/>
                  </a:solidFill>
                  <a:latin typeface="Play Bold"/>
                  <a:ea typeface="Play Bold"/>
                  <a:cs typeface="Play Bold"/>
                  <a:sym typeface="Play Bold"/>
                </a:rPr>
                <a:t>Understanding Infrastructure Setup Challenges</a:t>
              </a:r>
            </a:p>
          </p:txBody>
        </p:sp>
        <p:sp>
          <p:nvSpPr>
            <p:cNvPr id="12" name="TextBox 12"/>
            <p:cNvSpPr txBox="1"/>
            <p:nvPr/>
          </p:nvSpPr>
          <p:spPr>
            <a:xfrm>
              <a:off x="0" y="4470113"/>
              <a:ext cx="12593899" cy="1249130"/>
            </a:xfrm>
            <a:prstGeom prst="rect">
              <a:avLst/>
            </a:prstGeom>
          </p:spPr>
          <p:txBody>
            <a:bodyPr lIns="0" tIns="0" rIns="0" bIns="0" rtlCol="0" anchor="t">
              <a:spAutoFit/>
            </a:bodyPr>
            <a:lstStyle/>
            <a:p>
              <a:pPr marL="0" lvl="0" indent="0" algn="l">
                <a:lnSpc>
                  <a:spcPts val="3796"/>
                </a:lnSpc>
              </a:pPr>
              <a:r>
                <a:rPr lang="en-US" sz="2920">
                  <a:solidFill>
                    <a:srgbClr val="FFFFFF"/>
                  </a:solidFill>
                  <a:latin typeface="Play"/>
                  <a:ea typeface="Play"/>
                  <a:cs typeface="Play"/>
                  <a:sym typeface="Play"/>
                </a:rPr>
                <a:t>Let's explore the key issues faced in manual infrastructure setup and their implications for efficiency.</a:t>
              </a:r>
            </a:p>
          </p:txBody>
        </p:sp>
      </p:grpSp>
      <p:sp>
        <p:nvSpPr>
          <p:cNvPr id="13" name="TextBox 13"/>
          <p:cNvSpPr txBox="1"/>
          <p:nvPr/>
        </p:nvSpPr>
        <p:spPr>
          <a:xfrm>
            <a:off x="1028700" y="6834671"/>
            <a:ext cx="2298127" cy="1485216"/>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Time consumption during manual setup processes</a:t>
            </a:r>
          </a:p>
        </p:txBody>
      </p:sp>
      <p:sp>
        <p:nvSpPr>
          <p:cNvPr id="14" name="TextBox 14"/>
          <p:cNvSpPr txBox="1"/>
          <p:nvPr/>
        </p:nvSpPr>
        <p:spPr>
          <a:xfrm>
            <a:off x="4078746" y="6851181"/>
            <a:ext cx="2617503" cy="1113741"/>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High potential for human error and oversight</a:t>
            </a:r>
          </a:p>
        </p:txBody>
      </p:sp>
      <p:sp>
        <p:nvSpPr>
          <p:cNvPr id="15" name="TextBox 15"/>
          <p:cNvSpPr txBox="1"/>
          <p:nvPr/>
        </p:nvSpPr>
        <p:spPr>
          <a:xfrm>
            <a:off x="7451998" y="6851181"/>
            <a:ext cx="2793159" cy="1113741"/>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Limited flexibility in configuration and scaling</a:t>
            </a:r>
          </a:p>
        </p:txBody>
      </p:sp>
      <p:sp>
        <p:nvSpPr>
          <p:cNvPr id="16" name="TextBox 16"/>
          <p:cNvSpPr txBox="1"/>
          <p:nvPr/>
        </p:nvSpPr>
        <p:spPr>
          <a:xfrm>
            <a:off x="10998991" y="6851181"/>
            <a:ext cx="2888972" cy="1485216"/>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Inconsistent deployment across different environments</a:t>
            </a:r>
          </a:p>
        </p:txBody>
      </p:sp>
      <p:sp>
        <p:nvSpPr>
          <p:cNvPr id="17" name="TextBox 17"/>
          <p:cNvSpPr txBox="1"/>
          <p:nvPr/>
        </p:nvSpPr>
        <p:spPr>
          <a:xfrm>
            <a:off x="14641797" y="6834671"/>
            <a:ext cx="2617503" cy="1856691"/>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Difficulty in maintaining security and compliance standards</a:t>
            </a:r>
          </a:p>
        </p:txBody>
      </p:sp>
      <p:sp>
        <p:nvSpPr>
          <p:cNvPr id="18" name="TextBox 18"/>
          <p:cNvSpPr txBox="1"/>
          <p:nvPr/>
        </p:nvSpPr>
        <p:spPr>
          <a:xfrm>
            <a:off x="17259300" y="9201150"/>
            <a:ext cx="152400" cy="209550"/>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Play"/>
                <a:ea typeface="Play"/>
                <a:cs typeface="Play"/>
                <a:sym typeface="Play"/>
              </a:rPr>
              <a:t>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flipV="1">
            <a:off x="13117672" y="-196676"/>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717976" y="1888301"/>
            <a:ext cx="9323039" cy="6501271"/>
            <a:chOff x="0" y="-9525"/>
            <a:chExt cx="12430718" cy="8668360"/>
          </a:xfrm>
        </p:grpSpPr>
        <p:sp>
          <p:nvSpPr>
            <p:cNvPr id="4" name="TextBox 4"/>
            <p:cNvSpPr txBox="1"/>
            <p:nvPr/>
          </p:nvSpPr>
          <p:spPr>
            <a:xfrm>
              <a:off x="0" y="-9525"/>
              <a:ext cx="12430718" cy="610595"/>
            </a:xfrm>
            <a:prstGeom prst="rect">
              <a:avLst/>
            </a:prstGeom>
          </p:spPr>
          <p:txBody>
            <a:bodyPr wrap="square" lIns="0" tIns="0" rIns="0" bIns="0" rtlCol="0" anchor="t">
              <a:spAutoFit/>
            </a:bodyPr>
            <a:lstStyle/>
            <a:p>
              <a:pPr marL="0" lvl="0" indent="0" algn="l">
                <a:lnSpc>
                  <a:spcPts val="3792"/>
                </a:lnSpc>
              </a:pPr>
              <a:r>
                <a:rPr lang="en-US" sz="3160" b="1" dirty="0">
                  <a:solidFill>
                    <a:srgbClr val="FFFFFF"/>
                  </a:solidFill>
                  <a:latin typeface="Play Bold"/>
                  <a:ea typeface="Play Bold"/>
                  <a:cs typeface="Play Bold"/>
                  <a:sym typeface="Play Bold"/>
                </a:rPr>
                <a:t>AI-Powered Cloud Solution</a:t>
              </a:r>
            </a:p>
          </p:txBody>
        </p:sp>
        <p:sp>
          <p:nvSpPr>
            <p:cNvPr id="5" name="TextBox 5"/>
            <p:cNvSpPr txBox="1"/>
            <p:nvPr/>
          </p:nvSpPr>
          <p:spPr>
            <a:xfrm>
              <a:off x="0" y="1256376"/>
              <a:ext cx="12430718" cy="3212041"/>
            </a:xfrm>
            <a:prstGeom prst="rect">
              <a:avLst/>
            </a:prstGeom>
          </p:spPr>
          <p:txBody>
            <a:bodyPr lIns="0" tIns="0" rIns="0" bIns="0" rtlCol="0" anchor="t">
              <a:spAutoFit/>
            </a:bodyPr>
            <a:lstStyle/>
            <a:p>
              <a:pPr marL="0" lvl="0" indent="0" algn="l">
                <a:lnSpc>
                  <a:spcPts val="6418"/>
                </a:lnSpc>
              </a:pPr>
              <a:r>
                <a:rPr lang="en-US" sz="4937" dirty="0">
                  <a:solidFill>
                    <a:srgbClr val="FFFFFF"/>
                  </a:solidFill>
                  <a:latin typeface="Play"/>
                  <a:ea typeface="Play"/>
                  <a:cs typeface="Play"/>
                  <a:sym typeface="Play"/>
                </a:rPr>
                <a:t>Transforming Infrastructure Management with AI for Enhanced Efficiency and Security</a:t>
              </a:r>
            </a:p>
          </p:txBody>
        </p:sp>
        <p:sp>
          <p:nvSpPr>
            <p:cNvPr id="6" name="TextBox 6"/>
            <p:cNvSpPr txBox="1"/>
            <p:nvPr/>
          </p:nvSpPr>
          <p:spPr>
            <a:xfrm>
              <a:off x="0" y="5403080"/>
              <a:ext cx="12430718" cy="1365716"/>
            </a:xfrm>
            <a:prstGeom prst="rect">
              <a:avLst/>
            </a:prstGeom>
          </p:spPr>
          <p:txBody>
            <a:bodyPr lIns="0" tIns="0" rIns="0" bIns="0" rtlCol="0" anchor="t">
              <a:spAutoFit/>
            </a:bodyPr>
            <a:lstStyle/>
            <a:p>
              <a:pPr marL="0" lvl="0" indent="0" algn="l">
                <a:lnSpc>
                  <a:spcPts val="4108"/>
                </a:lnSpc>
              </a:pPr>
              <a:r>
                <a:rPr lang="en-US" sz="3160" dirty="0">
                  <a:solidFill>
                    <a:srgbClr val="FFFFFF"/>
                  </a:solidFill>
                  <a:latin typeface="Play"/>
                  <a:ea typeface="Play"/>
                  <a:cs typeface="Play"/>
                  <a:sym typeface="Play"/>
                </a:rPr>
                <a:t>Our solution revolutionizes how clients manage cloud infrastructure effectively.</a:t>
              </a:r>
            </a:p>
          </p:txBody>
        </p:sp>
        <p:sp>
          <p:nvSpPr>
            <p:cNvPr id="7" name="TextBox 7"/>
            <p:cNvSpPr txBox="1"/>
            <p:nvPr/>
          </p:nvSpPr>
          <p:spPr>
            <a:xfrm>
              <a:off x="0" y="7145376"/>
              <a:ext cx="12430718" cy="1513459"/>
            </a:xfrm>
            <a:prstGeom prst="rect">
              <a:avLst/>
            </a:prstGeom>
          </p:spPr>
          <p:txBody>
            <a:bodyPr lIns="0" tIns="0" rIns="0" bIns="0" rtlCol="0" anchor="t">
              <a:spAutoFit/>
            </a:bodyPr>
            <a:lstStyle/>
            <a:p>
              <a:pPr marL="0" lvl="0" indent="0" algn="l">
                <a:lnSpc>
                  <a:spcPts val="3003"/>
                </a:lnSpc>
              </a:pPr>
              <a:r>
                <a:rPr lang="en-US" sz="2310" dirty="0">
                  <a:solidFill>
                    <a:srgbClr val="FFFFFF"/>
                  </a:solidFill>
                  <a:latin typeface="Play"/>
                  <a:ea typeface="Play"/>
                  <a:cs typeface="Play"/>
                  <a:sym typeface="Play"/>
                </a:rPr>
                <a:t>By leveraging cutting-edge AI technology, we enable clients to automate </a:t>
              </a:r>
              <a:r>
                <a:rPr lang="en-US" sz="2310" b="1" dirty="0">
                  <a:solidFill>
                    <a:srgbClr val="FFFFFF"/>
                  </a:solidFill>
                  <a:latin typeface="Play Bold"/>
                  <a:ea typeface="Play Bold"/>
                  <a:cs typeface="Play Bold"/>
                  <a:sym typeface="Play Bold"/>
                </a:rPr>
                <a:t>complex setup processes</a:t>
              </a:r>
              <a:r>
                <a:rPr lang="en-US" sz="2310" dirty="0">
                  <a:solidFill>
                    <a:srgbClr val="FFFFFF"/>
                  </a:solidFill>
                  <a:latin typeface="Play"/>
                  <a:ea typeface="Play"/>
                  <a:cs typeface="Play"/>
                  <a:sym typeface="Play"/>
                </a:rPr>
                <a:t>, resulting in increased efficiency, reduced errors, and enhanced security across their cloud environments.</a:t>
              </a:r>
            </a:p>
          </p:txBody>
        </p:sp>
        <p:sp>
          <p:nvSpPr>
            <p:cNvPr id="8" name="AutoShape 8"/>
            <p:cNvSpPr/>
            <p:nvPr/>
          </p:nvSpPr>
          <p:spPr>
            <a:xfrm>
              <a:off x="0" y="4914909"/>
              <a:ext cx="12430718" cy="0"/>
            </a:xfrm>
            <a:prstGeom prst="line">
              <a:avLst/>
            </a:prstGeom>
            <a:ln w="12700" cap="rnd">
              <a:solidFill>
                <a:srgbClr val="E4E2DD"/>
              </a:solidFill>
              <a:prstDash val="solid"/>
              <a:headEnd type="none" w="sm" len="sm"/>
              <a:tailEnd type="none" w="sm" len="sm"/>
            </a:ln>
          </p:spPr>
        </p:sp>
      </p:grpSp>
      <p:sp>
        <p:nvSpPr>
          <p:cNvPr id="9" name="Freeform 9"/>
          <p:cNvSpPr/>
          <p:nvPr/>
        </p:nvSpPr>
        <p:spPr>
          <a:xfrm rot="-10800000" flipV="1">
            <a:off x="-763640" y="5941983"/>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04780" y="171283"/>
            <a:ext cx="3495675" cy="3374915"/>
          </a:xfrm>
          <a:custGeom>
            <a:avLst/>
            <a:gdLst/>
            <a:ahLst/>
            <a:cxnLst/>
            <a:rect l="l" t="t" r="r" b="b"/>
            <a:pathLst>
              <a:path w="3495675" h="3374915">
                <a:moveTo>
                  <a:pt x="0" y="0"/>
                </a:moveTo>
                <a:lnTo>
                  <a:pt x="3495675" y="0"/>
                </a:lnTo>
                <a:lnTo>
                  <a:pt x="3495675" y="3374915"/>
                </a:lnTo>
                <a:lnTo>
                  <a:pt x="0" y="3374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a:grpSpLocks noChangeAspect="1"/>
          </p:cNvGrpSpPr>
          <p:nvPr/>
        </p:nvGrpSpPr>
        <p:grpSpPr>
          <a:xfrm>
            <a:off x="1463852" y="1028700"/>
            <a:ext cx="4352508" cy="8229600"/>
            <a:chOff x="0" y="0"/>
            <a:chExt cx="3371850" cy="6375400"/>
          </a:xfrm>
        </p:grpSpPr>
        <p:sp>
          <p:nvSpPr>
            <p:cNvPr id="12" name="Freeform 12"/>
            <p:cNvSpPr/>
            <p:nvPr/>
          </p:nvSpPr>
          <p:spPr>
            <a:xfrm>
              <a:off x="12700" y="12700"/>
              <a:ext cx="3346450" cy="6350000"/>
            </a:xfrm>
            <a:custGeom>
              <a:avLst/>
              <a:gdLst/>
              <a:ahLst/>
              <a:cxnLst/>
              <a:rect l="l" t="t" r="r" b="b"/>
              <a:pathLst>
                <a:path w="3346450" h="635000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6"/>
              <a:stretch>
                <a:fillRect l="-92403" r="-92403"/>
              </a:stretch>
            </a:blipFill>
          </p:spPr>
        </p:sp>
        <p:sp>
          <p:nvSpPr>
            <p:cNvPr id="13" name="Freeform 13"/>
            <p:cNvSpPr/>
            <p:nvPr/>
          </p:nvSpPr>
          <p:spPr>
            <a:xfrm>
              <a:off x="0" y="0"/>
              <a:ext cx="3371850" cy="6375400"/>
            </a:xfrm>
            <a:custGeom>
              <a:avLst/>
              <a:gdLst/>
              <a:ahLst/>
              <a:cxnLst/>
              <a:rect l="l" t="t" r="r" b="b"/>
              <a:pathLst>
                <a:path w="3371850" h="637540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E4E2DD"/>
            </a:solidFill>
          </p:spPr>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rot="-10800000">
            <a:off x="-933557" y="-1129249"/>
            <a:ext cx="5363862" cy="5610296"/>
          </a:xfrm>
          <a:custGeom>
            <a:avLst/>
            <a:gdLst/>
            <a:ahLst/>
            <a:cxnLst/>
            <a:rect l="l" t="t" r="r" b="b"/>
            <a:pathLst>
              <a:path w="5363862" h="5610296">
                <a:moveTo>
                  <a:pt x="0" y="0"/>
                </a:moveTo>
                <a:lnTo>
                  <a:pt x="5363861" y="0"/>
                </a:lnTo>
                <a:lnTo>
                  <a:pt x="5363861" y="5610296"/>
                </a:lnTo>
                <a:lnTo>
                  <a:pt x="0" y="5610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rot="-10800000" flipH="1">
            <a:off x="13857696" y="-1129249"/>
            <a:ext cx="5363862" cy="5610296"/>
          </a:xfrm>
          <a:custGeom>
            <a:avLst/>
            <a:gdLst/>
            <a:ahLst/>
            <a:cxnLst/>
            <a:rect l="l" t="t" r="r" b="b"/>
            <a:pathLst>
              <a:path w="5363862" h="5610296">
                <a:moveTo>
                  <a:pt x="5363861" y="0"/>
                </a:moveTo>
                <a:lnTo>
                  <a:pt x="0" y="0"/>
                </a:lnTo>
                <a:lnTo>
                  <a:pt x="0" y="5610296"/>
                </a:lnTo>
                <a:lnTo>
                  <a:pt x="5363861" y="5610296"/>
                </a:lnTo>
                <a:lnTo>
                  <a:pt x="536386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182952" y="1028700"/>
            <a:ext cx="4076348" cy="3631656"/>
          </a:xfrm>
          <a:custGeom>
            <a:avLst/>
            <a:gdLst/>
            <a:ahLst/>
            <a:cxnLst/>
            <a:rect l="l" t="t" r="r" b="b"/>
            <a:pathLst>
              <a:path w="4076348" h="3631656">
                <a:moveTo>
                  <a:pt x="0" y="0"/>
                </a:moveTo>
                <a:lnTo>
                  <a:pt x="4076348" y="0"/>
                </a:lnTo>
                <a:lnTo>
                  <a:pt x="4076348" y="3631656"/>
                </a:lnTo>
                <a:lnTo>
                  <a:pt x="0" y="363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1009650"/>
            <a:ext cx="11145476" cy="2762250"/>
          </a:xfrm>
          <a:prstGeom prst="rect">
            <a:avLst/>
          </a:prstGeom>
        </p:spPr>
        <p:txBody>
          <a:bodyPr lIns="0" tIns="0" rIns="0" bIns="0" rtlCol="0" anchor="t">
            <a:spAutoFit/>
          </a:bodyPr>
          <a:lstStyle/>
          <a:p>
            <a:pPr marL="0" lvl="0" indent="0" algn="l">
              <a:lnSpc>
                <a:spcPts val="10800"/>
              </a:lnSpc>
            </a:pPr>
            <a:r>
              <a:rPr lang="en-US" sz="9000" b="1" dirty="0">
                <a:solidFill>
                  <a:srgbClr val="FFFFFF"/>
                </a:solidFill>
                <a:latin typeface="Play Bold"/>
                <a:ea typeface="Play Bold"/>
                <a:cs typeface="Play Bold"/>
                <a:sym typeface="Play Bold"/>
              </a:rPr>
              <a:t>Key Features of </a:t>
            </a:r>
            <a:r>
              <a:rPr lang="en-US" sz="9000" b="1" dirty="0" err="1">
                <a:solidFill>
                  <a:srgbClr val="FFFFFF"/>
                </a:solidFill>
                <a:latin typeface="Play Bold"/>
                <a:ea typeface="Play Bold"/>
                <a:cs typeface="Play Bold"/>
                <a:sym typeface="Play Bold"/>
              </a:rPr>
              <a:t>ShivX</a:t>
            </a:r>
            <a:endParaRPr lang="en-US" sz="9000" b="1" dirty="0">
              <a:solidFill>
                <a:srgbClr val="FFFFFF"/>
              </a:solidFill>
              <a:latin typeface="Play Bold"/>
              <a:ea typeface="Play Bold"/>
              <a:cs typeface="Play Bold"/>
              <a:sym typeface="Play Bold"/>
            </a:endParaRPr>
          </a:p>
        </p:txBody>
      </p:sp>
      <p:sp>
        <p:nvSpPr>
          <p:cNvPr id="6" name="TextBox 6"/>
          <p:cNvSpPr txBox="1"/>
          <p:nvPr/>
        </p:nvSpPr>
        <p:spPr>
          <a:xfrm>
            <a:off x="1028700" y="5610225"/>
            <a:ext cx="4365393" cy="852805"/>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Server deployment for rapid infrastructure setup</a:t>
            </a:r>
          </a:p>
        </p:txBody>
      </p:sp>
      <p:sp>
        <p:nvSpPr>
          <p:cNvPr id="7" name="TextBox 7"/>
          <p:cNvSpPr txBox="1"/>
          <p:nvPr/>
        </p:nvSpPr>
        <p:spPr>
          <a:xfrm>
            <a:off x="6706826" y="5610225"/>
            <a:ext cx="4365393" cy="852805"/>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Network configuration for seamless connectivity</a:t>
            </a:r>
          </a:p>
        </p:txBody>
      </p:sp>
      <p:sp>
        <p:nvSpPr>
          <p:cNvPr id="8" name="TextBox 8"/>
          <p:cNvSpPr txBox="1"/>
          <p:nvPr/>
        </p:nvSpPr>
        <p:spPr>
          <a:xfrm>
            <a:off x="12174176" y="5610225"/>
            <a:ext cx="4365393" cy="852805"/>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Security hardening to protect client data</a:t>
            </a:r>
          </a:p>
        </p:txBody>
      </p:sp>
      <p:sp>
        <p:nvSpPr>
          <p:cNvPr id="9" name="TextBox 9"/>
          <p:cNvSpPr txBox="1"/>
          <p:nvPr/>
        </p:nvSpPr>
        <p:spPr>
          <a:xfrm>
            <a:off x="1028700" y="7346723"/>
            <a:ext cx="4365393" cy="1513142"/>
          </a:xfrm>
          <a:prstGeom prst="rect">
            <a:avLst/>
          </a:prstGeom>
        </p:spPr>
        <p:txBody>
          <a:bodyPr lIns="0" tIns="0" rIns="0" bIns="0" rtlCol="0" anchor="t">
            <a:spAutoFit/>
          </a:bodyPr>
          <a:lstStyle/>
          <a:p>
            <a:pPr marL="0" lvl="0" indent="0" algn="l">
              <a:lnSpc>
                <a:spcPts val="3061"/>
              </a:lnSpc>
            </a:pPr>
            <a:r>
              <a:rPr lang="en-US" sz="2354">
                <a:solidFill>
                  <a:srgbClr val="FFFFFF"/>
                </a:solidFill>
                <a:latin typeface="Play"/>
                <a:ea typeface="Play"/>
                <a:cs typeface="Play"/>
                <a:sym typeface="Play"/>
              </a:rPr>
              <a:t>Deploy servers quickly with automated templates, reducing setup time and minimizing human error.</a:t>
            </a:r>
          </a:p>
        </p:txBody>
      </p:sp>
      <p:sp>
        <p:nvSpPr>
          <p:cNvPr id="10" name="TextBox 10"/>
          <p:cNvSpPr txBox="1"/>
          <p:nvPr/>
        </p:nvSpPr>
        <p:spPr>
          <a:xfrm>
            <a:off x="6601438" y="7346723"/>
            <a:ext cx="4470781" cy="1513142"/>
          </a:xfrm>
          <a:prstGeom prst="rect">
            <a:avLst/>
          </a:prstGeom>
        </p:spPr>
        <p:txBody>
          <a:bodyPr lIns="0" tIns="0" rIns="0" bIns="0" rtlCol="0" anchor="t">
            <a:spAutoFit/>
          </a:bodyPr>
          <a:lstStyle/>
          <a:p>
            <a:pPr marL="0" lvl="0" indent="0" algn="l">
              <a:lnSpc>
                <a:spcPts val="3061"/>
              </a:lnSpc>
              <a:spcBef>
                <a:spcPct val="0"/>
              </a:spcBef>
            </a:pPr>
            <a:r>
              <a:rPr lang="en-US" sz="2354" u="none" strike="noStrike">
                <a:solidFill>
                  <a:srgbClr val="FFFFFF"/>
                </a:solidFill>
                <a:latin typeface="Play"/>
                <a:ea typeface="Play"/>
                <a:cs typeface="Play"/>
                <a:sym typeface="Play"/>
              </a:rPr>
              <a:t>Configure networks effortlessly, ensuring optimal performance and reliable communication between resources.</a:t>
            </a:r>
          </a:p>
        </p:txBody>
      </p:sp>
      <p:sp>
        <p:nvSpPr>
          <p:cNvPr id="11" name="TextBox 11"/>
          <p:cNvSpPr txBox="1"/>
          <p:nvPr/>
        </p:nvSpPr>
        <p:spPr>
          <a:xfrm>
            <a:off x="12174176" y="7266607"/>
            <a:ext cx="4365393" cy="1894142"/>
          </a:xfrm>
          <a:prstGeom prst="rect">
            <a:avLst/>
          </a:prstGeom>
        </p:spPr>
        <p:txBody>
          <a:bodyPr lIns="0" tIns="0" rIns="0" bIns="0" rtlCol="0" anchor="t">
            <a:spAutoFit/>
          </a:bodyPr>
          <a:lstStyle/>
          <a:p>
            <a:pPr marL="0" lvl="0" indent="0" algn="l">
              <a:lnSpc>
                <a:spcPts val="3061"/>
              </a:lnSpc>
              <a:spcBef>
                <a:spcPct val="0"/>
              </a:spcBef>
            </a:pPr>
            <a:r>
              <a:rPr lang="en-US" sz="2354" u="none" strike="noStrike">
                <a:solidFill>
                  <a:srgbClr val="FFFFFF"/>
                </a:solidFill>
                <a:latin typeface="Play"/>
                <a:ea typeface="Play"/>
                <a:cs typeface="Play"/>
                <a:sym typeface="Play"/>
              </a:rPr>
              <a:t>Implement robust security measures automatically, safeguarding infrastructure against potential threats and vulnerabilities.</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rot="-10800000">
            <a:off x="-933557" y="-1129249"/>
            <a:ext cx="5363862" cy="5610296"/>
          </a:xfrm>
          <a:custGeom>
            <a:avLst/>
            <a:gdLst/>
            <a:ahLst/>
            <a:cxnLst/>
            <a:rect l="l" t="t" r="r" b="b"/>
            <a:pathLst>
              <a:path w="5363862" h="5610296">
                <a:moveTo>
                  <a:pt x="0" y="0"/>
                </a:moveTo>
                <a:lnTo>
                  <a:pt x="5363861" y="0"/>
                </a:lnTo>
                <a:lnTo>
                  <a:pt x="5363861" y="5610296"/>
                </a:lnTo>
                <a:lnTo>
                  <a:pt x="0" y="5610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flipH="1">
            <a:off x="13857696" y="-1129249"/>
            <a:ext cx="5363862" cy="5610296"/>
          </a:xfrm>
          <a:custGeom>
            <a:avLst/>
            <a:gdLst/>
            <a:ahLst/>
            <a:cxnLst/>
            <a:rect l="l" t="t" r="r" b="b"/>
            <a:pathLst>
              <a:path w="5363862" h="5610296">
                <a:moveTo>
                  <a:pt x="5363861" y="0"/>
                </a:moveTo>
                <a:lnTo>
                  <a:pt x="0" y="0"/>
                </a:lnTo>
                <a:lnTo>
                  <a:pt x="0" y="5610296"/>
                </a:lnTo>
                <a:lnTo>
                  <a:pt x="5363861" y="5610296"/>
                </a:lnTo>
                <a:lnTo>
                  <a:pt x="536386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182952" y="1028700"/>
            <a:ext cx="4076348" cy="3631656"/>
          </a:xfrm>
          <a:custGeom>
            <a:avLst/>
            <a:gdLst/>
            <a:ahLst/>
            <a:cxnLst/>
            <a:rect l="l" t="t" r="r" b="b"/>
            <a:pathLst>
              <a:path w="4076348" h="3631656">
                <a:moveTo>
                  <a:pt x="0" y="0"/>
                </a:moveTo>
                <a:lnTo>
                  <a:pt x="4076348" y="0"/>
                </a:lnTo>
                <a:lnTo>
                  <a:pt x="4076348" y="3631656"/>
                </a:lnTo>
                <a:lnTo>
                  <a:pt x="0" y="363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1009650"/>
            <a:ext cx="11145476" cy="2762250"/>
          </a:xfrm>
          <a:prstGeom prst="rect">
            <a:avLst/>
          </a:prstGeom>
        </p:spPr>
        <p:txBody>
          <a:bodyPr lIns="0" tIns="0" rIns="0" bIns="0" rtlCol="0" anchor="t">
            <a:spAutoFit/>
          </a:bodyPr>
          <a:lstStyle/>
          <a:p>
            <a:pPr marL="0" lvl="0" indent="0" algn="l">
              <a:lnSpc>
                <a:spcPts val="10800"/>
              </a:lnSpc>
            </a:pPr>
            <a:r>
              <a:rPr lang="en-US" sz="9000" b="1">
                <a:solidFill>
                  <a:srgbClr val="FFFFFF"/>
                </a:solidFill>
                <a:latin typeface="Play Bold"/>
                <a:ea typeface="Play Bold"/>
                <a:cs typeface="Play Bold"/>
                <a:sym typeface="Play Bold"/>
              </a:rPr>
              <a:t>Target Audience for ShivX</a:t>
            </a:r>
          </a:p>
        </p:txBody>
      </p:sp>
      <p:sp>
        <p:nvSpPr>
          <p:cNvPr id="6" name="TextBox 6"/>
          <p:cNvSpPr txBox="1"/>
          <p:nvPr/>
        </p:nvSpPr>
        <p:spPr>
          <a:xfrm>
            <a:off x="1028700" y="5610225"/>
            <a:ext cx="4365393" cy="852805"/>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IT Consultants driving cloud solutions for clients</a:t>
            </a:r>
          </a:p>
        </p:txBody>
      </p:sp>
      <p:sp>
        <p:nvSpPr>
          <p:cNvPr id="7" name="TextBox 7"/>
          <p:cNvSpPr txBox="1"/>
          <p:nvPr/>
        </p:nvSpPr>
        <p:spPr>
          <a:xfrm>
            <a:off x="6706826" y="5610225"/>
            <a:ext cx="4365393" cy="852805"/>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Managed Service Providers enhancing service offerings</a:t>
            </a:r>
          </a:p>
        </p:txBody>
      </p:sp>
      <p:sp>
        <p:nvSpPr>
          <p:cNvPr id="8" name="TextBox 8"/>
          <p:cNvSpPr txBox="1"/>
          <p:nvPr/>
        </p:nvSpPr>
        <p:spPr>
          <a:xfrm>
            <a:off x="12174176" y="5610225"/>
            <a:ext cx="4365393" cy="1281430"/>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Enterprises seeking scalable infrastructure solutions</a:t>
            </a:r>
          </a:p>
        </p:txBody>
      </p:sp>
      <p:sp>
        <p:nvSpPr>
          <p:cNvPr id="9" name="TextBox 9"/>
          <p:cNvSpPr txBox="1"/>
          <p:nvPr/>
        </p:nvSpPr>
        <p:spPr>
          <a:xfrm>
            <a:off x="1028700" y="7346723"/>
            <a:ext cx="4365393" cy="1132142"/>
          </a:xfrm>
          <a:prstGeom prst="rect">
            <a:avLst/>
          </a:prstGeom>
        </p:spPr>
        <p:txBody>
          <a:bodyPr lIns="0" tIns="0" rIns="0" bIns="0" rtlCol="0" anchor="t">
            <a:spAutoFit/>
          </a:bodyPr>
          <a:lstStyle/>
          <a:p>
            <a:pPr marL="0" lvl="0" indent="0" algn="l">
              <a:lnSpc>
                <a:spcPts val="3061"/>
              </a:lnSpc>
            </a:pPr>
            <a:r>
              <a:rPr lang="en-US" sz="2354">
                <a:solidFill>
                  <a:srgbClr val="FFFFFF"/>
                </a:solidFill>
                <a:latin typeface="Play"/>
                <a:ea typeface="Play"/>
                <a:cs typeface="Play"/>
                <a:sym typeface="Play"/>
              </a:rPr>
              <a:t>IT consultants leverage ShivX to deliver </a:t>
            </a:r>
            <a:r>
              <a:rPr lang="en-US" sz="2354" b="1">
                <a:solidFill>
                  <a:srgbClr val="FFFFFF"/>
                </a:solidFill>
                <a:latin typeface="Play Bold"/>
                <a:ea typeface="Play Bold"/>
                <a:cs typeface="Play Bold"/>
                <a:sym typeface="Play Bold"/>
              </a:rPr>
              <a:t>efficient cloud</a:t>
            </a:r>
            <a:r>
              <a:rPr lang="en-US" sz="2354">
                <a:solidFill>
                  <a:srgbClr val="FFFFFF"/>
                </a:solidFill>
                <a:latin typeface="Play"/>
                <a:ea typeface="Play"/>
                <a:cs typeface="Play"/>
                <a:sym typeface="Play"/>
              </a:rPr>
              <a:t> solutions tailored to their clients' needs.</a:t>
            </a:r>
          </a:p>
        </p:txBody>
      </p:sp>
      <p:sp>
        <p:nvSpPr>
          <p:cNvPr id="10" name="TextBox 10"/>
          <p:cNvSpPr txBox="1"/>
          <p:nvPr/>
        </p:nvSpPr>
        <p:spPr>
          <a:xfrm>
            <a:off x="6601438" y="7346723"/>
            <a:ext cx="4470781" cy="1513142"/>
          </a:xfrm>
          <a:prstGeom prst="rect">
            <a:avLst/>
          </a:prstGeom>
        </p:spPr>
        <p:txBody>
          <a:bodyPr lIns="0" tIns="0" rIns="0" bIns="0" rtlCol="0" anchor="t">
            <a:spAutoFit/>
          </a:bodyPr>
          <a:lstStyle/>
          <a:p>
            <a:pPr marL="0" lvl="0" indent="0" algn="l">
              <a:lnSpc>
                <a:spcPts val="3061"/>
              </a:lnSpc>
              <a:spcBef>
                <a:spcPct val="0"/>
              </a:spcBef>
            </a:pPr>
            <a:r>
              <a:rPr lang="en-US" sz="2354" u="none" strike="noStrike">
                <a:solidFill>
                  <a:srgbClr val="FFFFFF"/>
                </a:solidFill>
                <a:latin typeface="Play"/>
                <a:ea typeface="Play"/>
                <a:cs typeface="Play"/>
                <a:sym typeface="Play"/>
              </a:rPr>
              <a:t>MSPs utilize ShivX to improve client satisfaction through </a:t>
            </a:r>
            <a:r>
              <a:rPr lang="en-US" sz="2354" b="1" u="none" strike="noStrike">
                <a:solidFill>
                  <a:srgbClr val="FFFFFF"/>
                </a:solidFill>
                <a:latin typeface="Play Bold"/>
                <a:ea typeface="Play Bold"/>
                <a:cs typeface="Play Bold"/>
                <a:sym typeface="Play Bold"/>
              </a:rPr>
              <a:t>automated infrastructure</a:t>
            </a:r>
            <a:r>
              <a:rPr lang="en-US" sz="2354" u="none" strike="noStrike">
                <a:solidFill>
                  <a:srgbClr val="FFFFFF"/>
                </a:solidFill>
                <a:latin typeface="Play"/>
                <a:ea typeface="Play"/>
                <a:cs typeface="Play"/>
                <a:sym typeface="Play"/>
              </a:rPr>
              <a:t> management and support.</a:t>
            </a:r>
          </a:p>
        </p:txBody>
      </p:sp>
      <p:sp>
        <p:nvSpPr>
          <p:cNvPr id="11" name="TextBox 11"/>
          <p:cNvSpPr txBox="1"/>
          <p:nvPr/>
        </p:nvSpPr>
        <p:spPr>
          <a:xfrm>
            <a:off x="12174176" y="7346723"/>
            <a:ext cx="4365393" cy="1894142"/>
          </a:xfrm>
          <a:prstGeom prst="rect">
            <a:avLst/>
          </a:prstGeom>
        </p:spPr>
        <p:txBody>
          <a:bodyPr lIns="0" tIns="0" rIns="0" bIns="0" rtlCol="0" anchor="t">
            <a:spAutoFit/>
          </a:bodyPr>
          <a:lstStyle/>
          <a:p>
            <a:pPr marL="0" lvl="0" indent="0" algn="l">
              <a:lnSpc>
                <a:spcPts val="3061"/>
              </a:lnSpc>
              <a:spcBef>
                <a:spcPct val="0"/>
              </a:spcBef>
            </a:pPr>
            <a:r>
              <a:rPr lang="en-US" sz="2354" u="none" strike="noStrike">
                <a:solidFill>
                  <a:srgbClr val="FFFFFF"/>
                </a:solidFill>
                <a:latin typeface="Play"/>
                <a:ea typeface="Play"/>
                <a:cs typeface="Play"/>
                <a:sym typeface="Play"/>
              </a:rPr>
              <a:t>Enterprises adopt ShivX to achieve </a:t>
            </a:r>
            <a:r>
              <a:rPr lang="en-US" sz="2354" b="1" u="none" strike="noStrike">
                <a:solidFill>
                  <a:srgbClr val="FFFFFF"/>
                </a:solidFill>
                <a:latin typeface="Play Bold"/>
                <a:ea typeface="Play Bold"/>
                <a:cs typeface="Play Bold"/>
                <a:sym typeface="Play Bold"/>
              </a:rPr>
              <a:t>cost-effective scalability</a:t>
            </a:r>
            <a:r>
              <a:rPr lang="en-US" sz="2354" u="none" strike="noStrike">
                <a:solidFill>
                  <a:srgbClr val="FFFFFF"/>
                </a:solidFill>
                <a:latin typeface="Play"/>
                <a:ea typeface="Play"/>
                <a:cs typeface="Play"/>
                <a:sym typeface="Play"/>
              </a:rPr>
              <a:t> and reliable IT infrastructure across their operations.</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D461B-49BD-87B0-0F8F-0AE4519C9E21}"/>
              </a:ext>
            </a:extLst>
          </p:cNvPr>
          <p:cNvSpPr>
            <a:spLocks noGrp="1"/>
          </p:cNvSpPr>
          <p:nvPr>
            <p:ph idx="1"/>
          </p:nvPr>
        </p:nvSpPr>
        <p:spPr>
          <a:xfrm>
            <a:off x="457200" y="3619500"/>
            <a:ext cx="17449800" cy="5715000"/>
          </a:xfrm>
        </p:spPr>
        <p:txBody>
          <a:bodyPr>
            <a:normAutofit fontScale="62500" lnSpcReduction="20000"/>
          </a:bodyPr>
          <a:lstStyle/>
          <a:p>
            <a:pPr>
              <a:buNone/>
            </a:pPr>
            <a:r>
              <a:rPr lang="en-US" sz="4500" b="1" dirty="0"/>
              <a:t>Objectives of the Major Project</a:t>
            </a:r>
          </a:p>
          <a:p>
            <a:pPr>
              <a:buFont typeface="Arial" panose="020B0604020202020204" pitchFamily="34" charset="0"/>
              <a:buChar char="•"/>
            </a:pPr>
            <a:r>
              <a:rPr lang="en-US" sz="4500" b="1" dirty="0"/>
              <a:t>Develop Practical Skills:</a:t>
            </a:r>
            <a:br>
              <a:rPr lang="en-US" sz="4500" dirty="0"/>
            </a:br>
            <a:r>
              <a:rPr lang="en-US" sz="4500" dirty="0"/>
              <a:t>Gain hands-on experience in software testing by applying industry-standard tools and techniques to solve real-world problems.</a:t>
            </a:r>
          </a:p>
          <a:p>
            <a:pPr>
              <a:buFont typeface="Arial" panose="020B0604020202020204" pitchFamily="34" charset="0"/>
              <a:buChar char="•"/>
            </a:pPr>
            <a:r>
              <a:rPr lang="en-US" sz="4500" b="1" dirty="0"/>
              <a:t>Bridge Theory and Practice:</a:t>
            </a:r>
            <a:br>
              <a:rPr lang="en-US" sz="4500" dirty="0"/>
            </a:br>
            <a:r>
              <a:rPr lang="en-US" sz="4500" dirty="0"/>
              <a:t>Integrate concepts learned in previous semesters with practical project work, enhancing both technical and analytical abilities.</a:t>
            </a:r>
          </a:p>
          <a:p>
            <a:pPr>
              <a:buFont typeface="Arial" panose="020B0604020202020204" pitchFamily="34" charset="0"/>
              <a:buChar char="•"/>
            </a:pPr>
            <a:r>
              <a:rPr lang="en-US" sz="4500" b="1" dirty="0"/>
              <a:t>Comprehensive Documentation:</a:t>
            </a:r>
            <a:br>
              <a:rPr lang="en-US" sz="4500" dirty="0"/>
            </a:br>
            <a:r>
              <a:rPr lang="en-US" sz="4500" dirty="0"/>
              <a:t>Prepare complete project documentation, including Software Requirements Specification (SRS), modeling, development, and implementation strategies.</a:t>
            </a:r>
          </a:p>
          <a:p>
            <a:pPr>
              <a:buFont typeface="Arial" panose="020B0604020202020204" pitchFamily="34" charset="0"/>
              <a:buChar char="•"/>
            </a:pPr>
            <a:r>
              <a:rPr lang="en-US" sz="4500" b="1" dirty="0"/>
              <a:t>Industry Relevance:</a:t>
            </a:r>
            <a:br>
              <a:rPr lang="en-US" sz="4500" dirty="0"/>
            </a:br>
            <a:r>
              <a:rPr lang="en-US" sz="4500" dirty="0"/>
              <a:t>Focus on solutions applicable to current challenges in computer science, IT, and software engineering domains.</a:t>
            </a:r>
          </a:p>
          <a:p>
            <a:pPr>
              <a:buFont typeface="Arial" panose="020B0604020202020204" pitchFamily="34" charset="0"/>
              <a:buChar char="•"/>
            </a:pPr>
            <a:r>
              <a:rPr lang="en-US" sz="4500" b="1" dirty="0"/>
              <a:t>Independent Project Execution:</a:t>
            </a:r>
            <a:br>
              <a:rPr lang="en-US" sz="4500" dirty="0"/>
            </a:br>
            <a:r>
              <a:rPr lang="en-US" sz="4500" dirty="0"/>
              <a:t>Undertake the project individually, demonstrating initiative, problem-solving skills, and project management capabilities.</a:t>
            </a:r>
          </a:p>
          <a:p>
            <a:endParaRPr lang="en-US" dirty="0"/>
          </a:p>
        </p:txBody>
      </p:sp>
      <p:pic>
        <p:nvPicPr>
          <p:cNvPr id="5" name="Picture 4">
            <a:extLst>
              <a:ext uri="{FF2B5EF4-FFF2-40B4-BE49-F238E27FC236}">
                <a16:creationId xmlns:a16="http://schemas.microsoft.com/office/drawing/2014/main" id="{BC636B64-5CA1-5D7D-8E3B-4890E4E22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6164" y="547688"/>
            <a:ext cx="5191463" cy="186935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63860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rot="-10800000">
            <a:off x="-933557" y="-1129249"/>
            <a:ext cx="5363862" cy="5610296"/>
          </a:xfrm>
          <a:custGeom>
            <a:avLst/>
            <a:gdLst/>
            <a:ahLst/>
            <a:cxnLst/>
            <a:rect l="l" t="t" r="r" b="b"/>
            <a:pathLst>
              <a:path w="5363862" h="5610296">
                <a:moveTo>
                  <a:pt x="0" y="0"/>
                </a:moveTo>
                <a:lnTo>
                  <a:pt x="5363861" y="0"/>
                </a:lnTo>
                <a:lnTo>
                  <a:pt x="5363861" y="5610296"/>
                </a:lnTo>
                <a:lnTo>
                  <a:pt x="0" y="5610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flipH="1">
            <a:off x="13857696" y="-1129249"/>
            <a:ext cx="5363862" cy="5610296"/>
          </a:xfrm>
          <a:custGeom>
            <a:avLst/>
            <a:gdLst/>
            <a:ahLst/>
            <a:cxnLst/>
            <a:rect l="l" t="t" r="r" b="b"/>
            <a:pathLst>
              <a:path w="5363862" h="5610296">
                <a:moveTo>
                  <a:pt x="5363861" y="0"/>
                </a:moveTo>
                <a:lnTo>
                  <a:pt x="0" y="0"/>
                </a:lnTo>
                <a:lnTo>
                  <a:pt x="0" y="5610296"/>
                </a:lnTo>
                <a:lnTo>
                  <a:pt x="5363861" y="5610296"/>
                </a:lnTo>
                <a:lnTo>
                  <a:pt x="536386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182952" y="1028700"/>
            <a:ext cx="4076348" cy="3631656"/>
          </a:xfrm>
          <a:custGeom>
            <a:avLst/>
            <a:gdLst/>
            <a:ahLst/>
            <a:cxnLst/>
            <a:rect l="l" t="t" r="r" b="b"/>
            <a:pathLst>
              <a:path w="4076348" h="3631656">
                <a:moveTo>
                  <a:pt x="0" y="0"/>
                </a:moveTo>
                <a:lnTo>
                  <a:pt x="4076348" y="0"/>
                </a:lnTo>
                <a:lnTo>
                  <a:pt x="4076348" y="3631656"/>
                </a:lnTo>
                <a:lnTo>
                  <a:pt x="0" y="363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1009650"/>
            <a:ext cx="11145476" cy="2762250"/>
          </a:xfrm>
          <a:prstGeom prst="rect">
            <a:avLst/>
          </a:prstGeom>
        </p:spPr>
        <p:txBody>
          <a:bodyPr lIns="0" tIns="0" rIns="0" bIns="0" rtlCol="0" anchor="t">
            <a:spAutoFit/>
          </a:bodyPr>
          <a:lstStyle/>
          <a:p>
            <a:pPr marL="0" lvl="0" indent="0" algn="l">
              <a:lnSpc>
                <a:spcPts val="10800"/>
              </a:lnSpc>
            </a:pPr>
            <a:r>
              <a:rPr lang="en-US" sz="9000" b="1">
                <a:solidFill>
                  <a:srgbClr val="FFFFFF"/>
                </a:solidFill>
                <a:latin typeface="Play Bold"/>
                <a:ea typeface="Play Bold"/>
                <a:cs typeface="Play Bold"/>
                <a:sym typeface="Play Bold"/>
              </a:rPr>
              <a:t>Tech Stack Overview for ShivX</a:t>
            </a:r>
          </a:p>
        </p:txBody>
      </p:sp>
      <p:sp>
        <p:nvSpPr>
          <p:cNvPr id="6" name="TextBox 6"/>
          <p:cNvSpPr txBox="1"/>
          <p:nvPr/>
        </p:nvSpPr>
        <p:spPr>
          <a:xfrm>
            <a:off x="1028700" y="5610225"/>
            <a:ext cx="4365393" cy="852805"/>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Cloud providers: AWS, Azure, and GCP</a:t>
            </a:r>
          </a:p>
        </p:txBody>
      </p:sp>
      <p:sp>
        <p:nvSpPr>
          <p:cNvPr id="7" name="TextBox 7"/>
          <p:cNvSpPr txBox="1"/>
          <p:nvPr/>
        </p:nvSpPr>
        <p:spPr>
          <a:xfrm>
            <a:off x="6706826" y="5610225"/>
            <a:ext cx="4365393" cy="1281430"/>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Infrastructure as Code tools: Terraform and Ansible</a:t>
            </a:r>
          </a:p>
        </p:txBody>
      </p:sp>
      <p:sp>
        <p:nvSpPr>
          <p:cNvPr id="8" name="TextBox 8"/>
          <p:cNvSpPr txBox="1"/>
          <p:nvPr/>
        </p:nvSpPr>
        <p:spPr>
          <a:xfrm>
            <a:off x="12174176" y="5610225"/>
            <a:ext cx="4365393" cy="852805"/>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Container orchestration and programming languages</a:t>
            </a:r>
          </a:p>
        </p:txBody>
      </p:sp>
      <p:sp>
        <p:nvSpPr>
          <p:cNvPr id="9" name="TextBox 9"/>
          <p:cNvSpPr txBox="1"/>
          <p:nvPr/>
        </p:nvSpPr>
        <p:spPr>
          <a:xfrm>
            <a:off x="1028700" y="7337198"/>
            <a:ext cx="4365393" cy="1169670"/>
          </a:xfrm>
          <a:prstGeom prst="rect">
            <a:avLst/>
          </a:prstGeom>
        </p:spPr>
        <p:txBody>
          <a:bodyPr lIns="0" tIns="0" rIns="0" bIns="0" rtlCol="0" anchor="t">
            <a:spAutoFit/>
          </a:bodyPr>
          <a:lstStyle/>
          <a:p>
            <a:pPr marL="0" lvl="0" indent="0" algn="l">
              <a:lnSpc>
                <a:spcPts val="3120"/>
              </a:lnSpc>
            </a:pPr>
            <a:r>
              <a:rPr lang="en-US" sz="2400">
                <a:solidFill>
                  <a:srgbClr val="FFFFFF"/>
                </a:solidFill>
                <a:latin typeface="Play"/>
                <a:ea typeface="Play"/>
                <a:cs typeface="Play"/>
                <a:sym typeface="Play"/>
              </a:rPr>
              <a:t>AWS, Azure, and GCP provide scalable cloud solutions for diverse client needs.</a:t>
            </a:r>
          </a:p>
        </p:txBody>
      </p:sp>
      <p:sp>
        <p:nvSpPr>
          <p:cNvPr id="10" name="TextBox 10"/>
          <p:cNvSpPr txBox="1"/>
          <p:nvPr/>
        </p:nvSpPr>
        <p:spPr>
          <a:xfrm>
            <a:off x="6601438" y="7337198"/>
            <a:ext cx="4470781" cy="1560195"/>
          </a:xfrm>
          <a:prstGeom prst="rect">
            <a:avLst/>
          </a:prstGeom>
        </p:spPr>
        <p:txBody>
          <a:bodyPr lIns="0" tIns="0" rIns="0" bIns="0" rtlCol="0" anchor="t">
            <a:spAutoFit/>
          </a:bodyPr>
          <a:lstStyle/>
          <a:p>
            <a:pPr marL="0" lvl="0" indent="0" algn="l">
              <a:lnSpc>
                <a:spcPts val="3120"/>
              </a:lnSpc>
              <a:spcBef>
                <a:spcPct val="0"/>
              </a:spcBef>
            </a:pPr>
            <a:r>
              <a:rPr lang="en-US" sz="2400" u="none" strike="noStrike">
                <a:solidFill>
                  <a:srgbClr val="FFFFFF"/>
                </a:solidFill>
                <a:latin typeface="Play"/>
                <a:ea typeface="Play"/>
                <a:cs typeface="Play"/>
                <a:sym typeface="Play"/>
              </a:rPr>
              <a:t>Terraform and Ansible enable automated infrastructure management and deployment efficiency.</a:t>
            </a:r>
          </a:p>
        </p:txBody>
      </p:sp>
      <p:sp>
        <p:nvSpPr>
          <p:cNvPr id="11" name="TextBox 11"/>
          <p:cNvSpPr txBox="1"/>
          <p:nvPr/>
        </p:nvSpPr>
        <p:spPr>
          <a:xfrm>
            <a:off x="12174176" y="7337198"/>
            <a:ext cx="4365393" cy="1560195"/>
          </a:xfrm>
          <a:prstGeom prst="rect">
            <a:avLst/>
          </a:prstGeom>
        </p:spPr>
        <p:txBody>
          <a:bodyPr lIns="0" tIns="0" rIns="0" bIns="0" rtlCol="0" anchor="t">
            <a:spAutoFit/>
          </a:bodyPr>
          <a:lstStyle/>
          <a:p>
            <a:pPr marL="0" lvl="0" indent="0" algn="l">
              <a:lnSpc>
                <a:spcPts val="3120"/>
              </a:lnSpc>
              <a:spcBef>
                <a:spcPct val="0"/>
              </a:spcBef>
            </a:pPr>
            <a:r>
              <a:rPr lang="en-US" sz="2400" u="none" strike="noStrike">
                <a:solidFill>
                  <a:srgbClr val="FFFFFF"/>
                </a:solidFill>
                <a:latin typeface="Play"/>
                <a:ea typeface="Play"/>
                <a:cs typeface="Play"/>
                <a:sym typeface="Play"/>
              </a:rPr>
              <a:t>Kubernetes orchestrates containerized applications, while Python and Node.js support backend development.</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8244040" y="4231323"/>
            <a:ext cx="9834829" cy="5739019"/>
          </a:xfrm>
          <a:prstGeom prst="rect">
            <a:avLst/>
          </a:prstGeom>
        </p:spPr>
      </p:pic>
      <p:sp>
        <p:nvSpPr>
          <p:cNvPr id="3" name="Freeform 3"/>
          <p:cNvSpPr/>
          <p:nvPr/>
        </p:nvSpPr>
        <p:spPr>
          <a:xfrm flipH="1">
            <a:off x="-2188550" y="1028700"/>
            <a:ext cx="9350801" cy="9780409"/>
          </a:xfrm>
          <a:custGeom>
            <a:avLst/>
            <a:gdLst/>
            <a:ahLst/>
            <a:cxnLst/>
            <a:rect l="l" t="t" r="r" b="b"/>
            <a:pathLst>
              <a:path w="9350801" h="9780409">
                <a:moveTo>
                  <a:pt x="9350801" y="0"/>
                </a:moveTo>
                <a:lnTo>
                  <a:pt x="0" y="0"/>
                </a:lnTo>
                <a:lnTo>
                  <a:pt x="0" y="9780409"/>
                </a:lnTo>
                <a:lnTo>
                  <a:pt x="9350801" y="9780409"/>
                </a:lnTo>
                <a:lnTo>
                  <a:pt x="935080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877667"/>
            <a:ext cx="6832987" cy="4619625"/>
          </a:xfrm>
          <a:prstGeom prst="rect">
            <a:avLst/>
          </a:prstGeom>
        </p:spPr>
        <p:txBody>
          <a:bodyPr lIns="0" tIns="0" rIns="0" bIns="0" rtlCol="0" anchor="t">
            <a:spAutoFit/>
          </a:bodyPr>
          <a:lstStyle/>
          <a:p>
            <a:pPr marL="0" lvl="0" indent="0" algn="l">
              <a:lnSpc>
                <a:spcPts val="9090"/>
              </a:lnSpc>
            </a:pPr>
            <a:r>
              <a:rPr lang="en-US" sz="7575" b="1">
                <a:solidFill>
                  <a:srgbClr val="FFFFFF"/>
                </a:solidFill>
                <a:latin typeface="Play Bold"/>
                <a:ea typeface="Play Bold"/>
                <a:cs typeface="Play Bold"/>
                <a:sym typeface="Play Bold"/>
              </a:rPr>
              <a:t>Understanding Infrastructure Automation Flow</a:t>
            </a:r>
          </a:p>
        </p:txBody>
      </p:sp>
      <p:sp>
        <p:nvSpPr>
          <p:cNvPr id="5" name="TextBox 5"/>
          <p:cNvSpPr txBox="1"/>
          <p:nvPr/>
        </p:nvSpPr>
        <p:spPr>
          <a:xfrm>
            <a:off x="1028700" y="8922687"/>
            <a:ext cx="5692095" cy="335613"/>
          </a:xfrm>
          <a:prstGeom prst="rect">
            <a:avLst/>
          </a:prstGeom>
        </p:spPr>
        <p:txBody>
          <a:bodyPr lIns="0" tIns="0" rIns="0" bIns="0" rtlCol="0" anchor="t">
            <a:spAutoFit/>
          </a:bodyPr>
          <a:lstStyle/>
          <a:p>
            <a:pPr marL="0" lvl="0" indent="0" algn="l">
              <a:lnSpc>
                <a:spcPts val="2695"/>
              </a:lnSpc>
            </a:pPr>
            <a:r>
              <a:rPr lang="en-US" sz="2073">
                <a:solidFill>
                  <a:srgbClr val="FFFFFF"/>
                </a:solidFill>
                <a:latin typeface="Play"/>
                <a:ea typeface="Play"/>
                <a:cs typeface="Play"/>
                <a:sym typeface="Play"/>
              </a:rPr>
              <a:t>Source: ShivX Internal Research Team</a:t>
            </a:r>
          </a:p>
        </p:txBody>
      </p:sp>
      <p:grpSp>
        <p:nvGrpSpPr>
          <p:cNvPr id="6" name="Group 6"/>
          <p:cNvGrpSpPr/>
          <p:nvPr/>
        </p:nvGrpSpPr>
        <p:grpSpPr>
          <a:xfrm>
            <a:off x="8874844" y="1028700"/>
            <a:ext cx="8384456" cy="2348327"/>
            <a:chOff x="0" y="0"/>
            <a:chExt cx="11179274" cy="3131102"/>
          </a:xfrm>
        </p:grpSpPr>
        <p:sp>
          <p:nvSpPr>
            <p:cNvPr id="7" name="TextBox 7"/>
            <p:cNvSpPr txBox="1"/>
            <p:nvPr/>
          </p:nvSpPr>
          <p:spPr>
            <a:xfrm>
              <a:off x="0" y="-28575"/>
              <a:ext cx="11179274" cy="1127548"/>
            </a:xfrm>
            <a:prstGeom prst="rect">
              <a:avLst/>
            </a:prstGeom>
          </p:spPr>
          <p:txBody>
            <a:bodyPr lIns="0" tIns="0" rIns="0" bIns="0" rtlCol="0" anchor="t">
              <a:spAutoFit/>
            </a:bodyPr>
            <a:lstStyle/>
            <a:p>
              <a:pPr marL="0" lvl="0" indent="0" algn="l">
                <a:lnSpc>
                  <a:spcPts val="3380"/>
                </a:lnSpc>
              </a:pPr>
              <a:r>
                <a:rPr lang="en-US" sz="2600" b="1">
                  <a:solidFill>
                    <a:srgbClr val="FFFFFF"/>
                  </a:solidFill>
                  <a:latin typeface="Play Bold"/>
                  <a:ea typeface="Play Bold"/>
                  <a:cs typeface="Play Bold"/>
                  <a:sym typeface="Play Bold"/>
                </a:rPr>
                <a:t>Visual representation of the seamless automation process in cloud infrastructure</a:t>
              </a:r>
            </a:p>
          </p:txBody>
        </p:sp>
        <p:sp>
          <p:nvSpPr>
            <p:cNvPr id="8" name="TextBox 8"/>
            <p:cNvSpPr txBox="1"/>
            <p:nvPr/>
          </p:nvSpPr>
          <p:spPr>
            <a:xfrm>
              <a:off x="0" y="1581067"/>
              <a:ext cx="11179274" cy="1550035"/>
            </a:xfrm>
            <a:prstGeom prst="rect">
              <a:avLst/>
            </a:prstGeom>
          </p:spPr>
          <p:txBody>
            <a:bodyPr lIns="0" tIns="0" rIns="0" bIns="0" rtlCol="0" anchor="t">
              <a:spAutoFit/>
            </a:bodyPr>
            <a:lstStyle/>
            <a:p>
              <a:pPr marL="0" lvl="0" indent="0" algn="l">
                <a:lnSpc>
                  <a:spcPts val="3120"/>
                </a:lnSpc>
              </a:pPr>
              <a:r>
                <a:rPr lang="en-US" sz="2400">
                  <a:solidFill>
                    <a:srgbClr val="FFFFFF"/>
                  </a:solidFill>
                  <a:latin typeface="Play"/>
                  <a:ea typeface="Play"/>
                  <a:cs typeface="Play"/>
                  <a:sym typeface="Play"/>
                </a:rPr>
                <a:t>The chart illustrates how users interact with the app, which communicates with cloud APIs to create robust infrastructure seamlessly and efficiently for clients.</a:t>
              </a:r>
            </a:p>
          </p:txBody>
        </p:sp>
      </p:gr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521826" y="769220"/>
            <a:ext cx="3495675" cy="3374915"/>
          </a:xfrm>
          <a:custGeom>
            <a:avLst/>
            <a:gdLst/>
            <a:ahLst/>
            <a:cxnLst/>
            <a:rect l="l" t="t" r="r" b="b"/>
            <a:pathLst>
              <a:path w="3495675" h="3374915">
                <a:moveTo>
                  <a:pt x="0" y="0"/>
                </a:moveTo>
                <a:lnTo>
                  <a:pt x="3495675" y="0"/>
                </a:lnTo>
                <a:lnTo>
                  <a:pt x="3495675" y="3374916"/>
                </a:lnTo>
                <a:lnTo>
                  <a:pt x="0" y="3374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62251" y="3775720"/>
            <a:ext cx="7134501" cy="7462284"/>
          </a:xfrm>
          <a:custGeom>
            <a:avLst/>
            <a:gdLst/>
            <a:ahLst/>
            <a:cxnLst/>
            <a:rect l="l" t="t" r="r" b="b"/>
            <a:pathLst>
              <a:path w="7134501" h="7462284">
                <a:moveTo>
                  <a:pt x="7134501" y="0"/>
                </a:moveTo>
                <a:lnTo>
                  <a:pt x="0" y="0"/>
                </a:lnTo>
                <a:lnTo>
                  <a:pt x="0" y="7462284"/>
                </a:lnTo>
                <a:lnTo>
                  <a:pt x="7134501" y="7462284"/>
                </a:lnTo>
                <a:lnTo>
                  <a:pt x="713450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2164944" y="-1717658"/>
            <a:ext cx="7134501" cy="7462284"/>
          </a:xfrm>
          <a:custGeom>
            <a:avLst/>
            <a:gdLst/>
            <a:ahLst/>
            <a:cxnLst/>
            <a:rect l="l" t="t" r="r" b="b"/>
            <a:pathLst>
              <a:path w="7134501" h="7462284">
                <a:moveTo>
                  <a:pt x="7134501" y="0"/>
                </a:moveTo>
                <a:lnTo>
                  <a:pt x="0" y="0"/>
                </a:lnTo>
                <a:lnTo>
                  <a:pt x="0" y="7462284"/>
                </a:lnTo>
                <a:lnTo>
                  <a:pt x="7134501" y="7462284"/>
                </a:lnTo>
                <a:lnTo>
                  <a:pt x="713450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97664" y="2456678"/>
            <a:ext cx="7156184" cy="5373644"/>
          </a:xfrm>
          <a:custGeom>
            <a:avLst/>
            <a:gdLst/>
            <a:ahLst/>
            <a:cxnLst/>
            <a:rect l="l" t="t" r="r" b="b"/>
            <a:pathLst>
              <a:path w="7156184" h="5373644">
                <a:moveTo>
                  <a:pt x="0" y="0"/>
                </a:moveTo>
                <a:lnTo>
                  <a:pt x="7156185" y="0"/>
                </a:lnTo>
                <a:lnTo>
                  <a:pt x="7156185" y="5373644"/>
                </a:lnTo>
                <a:lnTo>
                  <a:pt x="0" y="53736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0043749" y="1766486"/>
            <a:ext cx="7215551" cy="6754028"/>
            <a:chOff x="0" y="0"/>
            <a:chExt cx="9620734" cy="9005371"/>
          </a:xfrm>
        </p:grpSpPr>
        <p:sp>
          <p:nvSpPr>
            <p:cNvPr id="7" name="TextBox 7"/>
            <p:cNvSpPr txBox="1"/>
            <p:nvPr/>
          </p:nvSpPr>
          <p:spPr>
            <a:xfrm>
              <a:off x="0" y="-47625"/>
              <a:ext cx="8908284" cy="1365716"/>
            </a:xfrm>
            <a:prstGeom prst="rect">
              <a:avLst/>
            </a:prstGeom>
          </p:spPr>
          <p:txBody>
            <a:bodyPr lIns="0" tIns="0" rIns="0" bIns="0" rtlCol="0" anchor="t">
              <a:spAutoFit/>
            </a:bodyPr>
            <a:lstStyle/>
            <a:p>
              <a:pPr marL="0" lvl="0" indent="0" algn="l">
                <a:lnSpc>
                  <a:spcPts val="4108"/>
                </a:lnSpc>
              </a:pPr>
              <a:r>
                <a:rPr lang="en-US" sz="3160">
                  <a:solidFill>
                    <a:srgbClr val="FFFFFF"/>
                  </a:solidFill>
                  <a:latin typeface="Play"/>
                  <a:ea typeface="Play"/>
                  <a:cs typeface="Play"/>
                  <a:sym typeface="Play"/>
                </a:rPr>
                <a:t>Understanding the importance of redundancy and failover strategies</a:t>
              </a:r>
            </a:p>
          </p:txBody>
        </p:sp>
        <p:sp>
          <p:nvSpPr>
            <p:cNvPr id="8" name="TextBox 8"/>
            <p:cNvSpPr txBox="1"/>
            <p:nvPr/>
          </p:nvSpPr>
          <p:spPr>
            <a:xfrm>
              <a:off x="0" y="1836427"/>
              <a:ext cx="9620734" cy="2878447"/>
            </a:xfrm>
            <a:prstGeom prst="rect">
              <a:avLst/>
            </a:prstGeom>
          </p:spPr>
          <p:txBody>
            <a:bodyPr lIns="0" tIns="0" rIns="0" bIns="0" rtlCol="0" anchor="t">
              <a:spAutoFit/>
            </a:bodyPr>
            <a:lstStyle/>
            <a:p>
              <a:pPr marL="0" lvl="0" indent="0" algn="l">
                <a:lnSpc>
                  <a:spcPts val="8451"/>
                </a:lnSpc>
              </a:pPr>
              <a:r>
                <a:rPr lang="en-US" sz="7349" b="1">
                  <a:solidFill>
                    <a:srgbClr val="FFFFFF"/>
                  </a:solidFill>
                  <a:latin typeface="Play Bold"/>
                  <a:ea typeface="Play Bold"/>
                  <a:cs typeface="Play Bold"/>
                  <a:sym typeface="Play Bold"/>
                </a:rPr>
                <a:t>99.99% uptime, High Availability</a:t>
              </a:r>
            </a:p>
          </p:txBody>
        </p:sp>
        <p:sp>
          <p:nvSpPr>
            <p:cNvPr id="9" name="TextBox 9"/>
            <p:cNvSpPr txBox="1"/>
            <p:nvPr/>
          </p:nvSpPr>
          <p:spPr>
            <a:xfrm>
              <a:off x="0" y="5157010"/>
              <a:ext cx="9620734" cy="1365716"/>
            </a:xfrm>
            <a:prstGeom prst="rect">
              <a:avLst/>
            </a:prstGeom>
          </p:spPr>
          <p:txBody>
            <a:bodyPr lIns="0" tIns="0" rIns="0" bIns="0" rtlCol="0" anchor="t">
              <a:spAutoFit/>
            </a:bodyPr>
            <a:lstStyle/>
            <a:p>
              <a:pPr marL="0" lvl="0" indent="0" algn="l">
                <a:lnSpc>
                  <a:spcPts val="4108"/>
                </a:lnSpc>
              </a:pPr>
              <a:r>
                <a:rPr lang="en-US" sz="3160" b="1">
                  <a:solidFill>
                    <a:srgbClr val="FFFFFF"/>
                  </a:solidFill>
                  <a:latin typeface="Play Bold"/>
                  <a:ea typeface="Play Bold"/>
                  <a:cs typeface="Play Bold"/>
                  <a:sym typeface="Play Bold"/>
                </a:rPr>
                <a:t>Ensuring reliability and continuous access for clients</a:t>
              </a:r>
            </a:p>
          </p:txBody>
        </p:sp>
        <p:sp>
          <p:nvSpPr>
            <p:cNvPr id="10" name="TextBox 10"/>
            <p:cNvSpPr txBox="1"/>
            <p:nvPr/>
          </p:nvSpPr>
          <p:spPr>
            <a:xfrm>
              <a:off x="0" y="6983912"/>
              <a:ext cx="9620734" cy="2021459"/>
            </a:xfrm>
            <a:prstGeom prst="rect">
              <a:avLst/>
            </a:prstGeom>
          </p:spPr>
          <p:txBody>
            <a:bodyPr lIns="0" tIns="0" rIns="0" bIns="0" rtlCol="0" anchor="t">
              <a:spAutoFit/>
            </a:bodyPr>
            <a:lstStyle/>
            <a:p>
              <a:pPr marL="0" lvl="0" indent="0" algn="l">
                <a:lnSpc>
                  <a:spcPts val="3003"/>
                </a:lnSpc>
              </a:pPr>
              <a:r>
                <a:rPr lang="en-US" sz="2310">
                  <a:solidFill>
                    <a:srgbClr val="FFFFFF"/>
                  </a:solidFill>
                  <a:latin typeface="Play"/>
                  <a:ea typeface="Play"/>
                  <a:cs typeface="Play"/>
                  <a:sym typeface="Play"/>
                </a:rPr>
                <a:t>Implementing robust redundancy measures leads to a </a:t>
              </a:r>
              <a:r>
                <a:rPr lang="en-US" sz="2310" b="1">
                  <a:solidFill>
                    <a:srgbClr val="FFFFFF"/>
                  </a:solidFill>
                  <a:latin typeface="Play Bold"/>
                  <a:ea typeface="Play Bold"/>
                  <a:cs typeface="Play Bold"/>
                  <a:sym typeface="Play Bold"/>
                </a:rPr>
                <a:t>remarkable uptime</a:t>
              </a:r>
              <a:r>
                <a:rPr lang="en-US" sz="2310">
                  <a:solidFill>
                    <a:srgbClr val="FFFFFF"/>
                  </a:solidFill>
                  <a:latin typeface="Play"/>
                  <a:ea typeface="Play"/>
                  <a:cs typeface="Play"/>
                  <a:sym typeface="Play"/>
                </a:rPr>
                <a:t> of 99.99%, demonstrating commitment to clients by guaranteeing reliable access and minimizing disruptions during unforeseen events.</a:t>
              </a:r>
            </a:p>
          </p:txBody>
        </p:sp>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flipV="1">
            <a:off x="13117672" y="-196676"/>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717976" y="1779804"/>
            <a:ext cx="9323039" cy="6725407"/>
            <a:chOff x="0" y="0"/>
            <a:chExt cx="12430718" cy="8967210"/>
          </a:xfrm>
        </p:grpSpPr>
        <p:sp>
          <p:nvSpPr>
            <p:cNvPr id="4" name="TextBox 4"/>
            <p:cNvSpPr txBox="1"/>
            <p:nvPr/>
          </p:nvSpPr>
          <p:spPr>
            <a:xfrm>
              <a:off x="0" y="-9525"/>
              <a:ext cx="12430718" cy="593725"/>
            </a:xfrm>
            <a:prstGeom prst="rect">
              <a:avLst/>
            </a:prstGeom>
          </p:spPr>
          <p:txBody>
            <a:bodyPr lIns="0" tIns="0" rIns="0" bIns="0" rtlCol="0" anchor="t">
              <a:spAutoFit/>
            </a:bodyPr>
            <a:lstStyle/>
            <a:p>
              <a:pPr marL="0" lvl="0" indent="0" algn="l">
                <a:lnSpc>
                  <a:spcPts val="3504"/>
                </a:lnSpc>
              </a:pPr>
              <a:r>
                <a:rPr lang="en-US" sz="2920" b="1">
                  <a:solidFill>
                    <a:srgbClr val="FFFFFF"/>
                  </a:solidFill>
                  <a:latin typeface="Play Bold"/>
                  <a:ea typeface="Play Bold"/>
                  <a:cs typeface="Play Bold"/>
                  <a:sym typeface="Play Bold"/>
                </a:rPr>
                <a:t>Security Measures Overview</a:t>
              </a:r>
            </a:p>
          </p:txBody>
        </p:sp>
        <p:sp>
          <p:nvSpPr>
            <p:cNvPr id="5" name="TextBox 5"/>
            <p:cNvSpPr txBox="1"/>
            <p:nvPr/>
          </p:nvSpPr>
          <p:spPr>
            <a:xfrm>
              <a:off x="0" y="1215101"/>
              <a:ext cx="12430718" cy="3734157"/>
            </a:xfrm>
            <a:prstGeom prst="rect">
              <a:avLst/>
            </a:prstGeom>
          </p:spPr>
          <p:txBody>
            <a:bodyPr lIns="0" tIns="0" rIns="0" bIns="0" rtlCol="0" anchor="t">
              <a:spAutoFit/>
            </a:bodyPr>
            <a:lstStyle/>
            <a:p>
              <a:pPr marL="0" lvl="0" indent="0" algn="l">
                <a:lnSpc>
                  <a:spcPts val="5578"/>
                </a:lnSpc>
              </a:pPr>
              <a:r>
                <a:rPr lang="en-US" sz="4291">
                  <a:solidFill>
                    <a:srgbClr val="FFFFFF"/>
                  </a:solidFill>
                  <a:latin typeface="Play"/>
                  <a:ea typeface="Play"/>
                  <a:cs typeface="Play"/>
                  <a:sym typeface="Play"/>
                </a:rPr>
                <a:t>Robust Security Approach: Comprehensive IAM, Firewall Rules, and Vulnerability Scanning for Cloud Infrastructure</a:t>
              </a:r>
            </a:p>
          </p:txBody>
        </p:sp>
        <p:sp>
          <p:nvSpPr>
            <p:cNvPr id="6" name="TextBox 6"/>
            <p:cNvSpPr txBox="1"/>
            <p:nvPr/>
          </p:nvSpPr>
          <p:spPr>
            <a:xfrm>
              <a:off x="0" y="5902971"/>
              <a:ext cx="12430718" cy="1249130"/>
            </a:xfrm>
            <a:prstGeom prst="rect">
              <a:avLst/>
            </a:prstGeom>
          </p:spPr>
          <p:txBody>
            <a:bodyPr lIns="0" tIns="0" rIns="0" bIns="0" rtlCol="0" anchor="t">
              <a:spAutoFit/>
            </a:bodyPr>
            <a:lstStyle/>
            <a:p>
              <a:pPr marL="0" lvl="0" indent="0" algn="l">
                <a:lnSpc>
                  <a:spcPts val="3796"/>
                </a:lnSpc>
              </a:pPr>
              <a:r>
                <a:rPr lang="en-US" sz="2920">
                  <a:solidFill>
                    <a:srgbClr val="FFFFFF"/>
                  </a:solidFill>
                  <a:latin typeface="Play"/>
                  <a:ea typeface="Play"/>
                  <a:cs typeface="Play"/>
                  <a:sym typeface="Play"/>
                </a:rPr>
                <a:t>Implementing </a:t>
              </a:r>
              <a:r>
                <a:rPr lang="en-US" sz="2920" b="1">
                  <a:solidFill>
                    <a:srgbClr val="FFFFFF"/>
                  </a:solidFill>
                  <a:latin typeface="Play Bold"/>
                  <a:ea typeface="Play Bold"/>
                  <a:cs typeface="Play Bold"/>
                  <a:sym typeface="Play Bold"/>
                </a:rPr>
                <a:t>effective security measures</a:t>
              </a:r>
              <a:r>
                <a:rPr lang="en-US" sz="2920">
                  <a:solidFill>
                    <a:srgbClr val="FFFFFF"/>
                  </a:solidFill>
                  <a:latin typeface="Play"/>
                  <a:ea typeface="Play"/>
                  <a:cs typeface="Play"/>
                  <a:sym typeface="Play"/>
                </a:rPr>
                <a:t> is crucial for protecting cloud environments from potential threats.</a:t>
              </a:r>
            </a:p>
          </p:txBody>
        </p:sp>
        <p:sp>
          <p:nvSpPr>
            <p:cNvPr id="7" name="TextBox 7"/>
            <p:cNvSpPr txBox="1"/>
            <p:nvPr/>
          </p:nvSpPr>
          <p:spPr>
            <a:xfrm>
              <a:off x="0" y="7509631"/>
              <a:ext cx="12430718" cy="1457579"/>
            </a:xfrm>
            <a:prstGeom prst="rect">
              <a:avLst/>
            </a:prstGeom>
          </p:spPr>
          <p:txBody>
            <a:bodyPr lIns="0" tIns="0" rIns="0" bIns="0" rtlCol="0" anchor="t">
              <a:spAutoFit/>
            </a:bodyPr>
            <a:lstStyle/>
            <a:p>
              <a:pPr marL="0" lvl="0" indent="0" algn="l">
                <a:lnSpc>
                  <a:spcPts val="2905"/>
                </a:lnSpc>
              </a:pPr>
              <a:r>
                <a:rPr lang="en-US" sz="2235">
                  <a:solidFill>
                    <a:srgbClr val="FFFFFF"/>
                  </a:solidFill>
                  <a:latin typeface="Play"/>
                  <a:ea typeface="Play"/>
                  <a:cs typeface="Play"/>
                  <a:sym typeface="Play"/>
                </a:rPr>
                <a:t>Our approach includes </a:t>
              </a:r>
              <a:r>
                <a:rPr lang="en-US" sz="2235" b="1">
                  <a:solidFill>
                    <a:srgbClr val="FFFFFF"/>
                  </a:solidFill>
                  <a:latin typeface="Play Bold"/>
                  <a:ea typeface="Play Bold"/>
                  <a:cs typeface="Play Bold"/>
                  <a:sym typeface="Play Bold"/>
                </a:rPr>
                <a:t>identity and access management (IAM)</a:t>
              </a:r>
              <a:r>
                <a:rPr lang="en-US" sz="2235">
                  <a:solidFill>
                    <a:srgbClr val="FFFFFF"/>
                  </a:solidFill>
                  <a:latin typeface="Play"/>
                  <a:ea typeface="Play"/>
                  <a:cs typeface="Play"/>
                  <a:sym typeface="Play"/>
                </a:rPr>
                <a:t>, strong firewall rules, and regular vulnerability scanning to ensure comprehensive protection against various cyber threats and to maintain data integrity.</a:t>
              </a:r>
            </a:p>
          </p:txBody>
        </p:sp>
        <p:sp>
          <p:nvSpPr>
            <p:cNvPr id="8" name="AutoShape 8"/>
            <p:cNvSpPr/>
            <p:nvPr/>
          </p:nvSpPr>
          <p:spPr>
            <a:xfrm>
              <a:off x="0" y="5395749"/>
              <a:ext cx="12430718" cy="0"/>
            </a:xfrm>
            <a:prstGeom prst="line">
              <a:avLst/>
            </a:prstGeom>
            <a:ln w="12700" cap="rnd">
              <a:solidFill>
                <a:srgbClr val="E4E2DD"/>
              </a:solidFill>
              <a:prstDash val="solid"/>
              <a:headEnd type="none" w="sm" len="sm"/>
              <a:tailEnd type="none" w="sm" len="sm"/>
            </a:ln>
          </p:spPr>
        </p:sp>
      </p:grpSp>
      <p:sp>
        <p:nvSpPr>
          <p:cNvPr id="9" name="Freeform 9"/>
          <p:cNvSpPr/>
          <p:nvPr/>
        </p:nvSpPr>
        <p:spPr>
          <a:xfrm rot="-10800000" flipV="1">
            <a:off x="-763640" y="5941983"/>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04780" y="171283"/>
            <a:ext cx="3495675" cy="3374915"/>
          </a:xfrm>
          <a:custGeom>
            <a:avLst/>
            <a:gdLst/>
            <a:ahLst/>
            <a:cxnLst/>
            <a:rect l="l" t="t" r="r" b="b"/>
            <a:pathLst>
              <a:path w="3495675" h="3374915">
                <a:moveTo>
                  <a:pt x="0" y="0"/>
                </a:moveTo>
                <a:lnTo>
                  <a:pt x="3495675" y="0"/>
                </a:lnTo>
                <a:lnTo>
                  <a:pt x="3495675" y="3374915"/>
                </a:lnTo>
                <a:lnTo>
                  <a:pt x="0" y="3374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a:grpSpLocks noChangeAspect="1"/>
          </p:cNvGrpSpPr>
          <p:nvPr/>
        </p:nvGrpSpPr>
        <p:grpSpPr>
          <a:xfrm>
            <a:off x="1463852" y="1028700"/>
            <a:ext cx="4352508" cy="8229600"/>
            <a:chOff x="0" y="0"/>
            <a:chExt cx="3371850" cy="6375400"/>
          </a:xfrm>
        </p:grpSpPr>
        <p:sp>
          <p:nvSpPr>
            <p:cNvPr id="12" name="Freeform 12"/>
            <p:cNvSpPr/>
            <p:nvPr/>
          </p:nvSpPr>
          <p:spPr>
            <a:xfrm>
              <a:off x="12700" y="12700"/>
              <a:ext cx="3346450" cy="6350000"/>
            </a:xfrm>
            <a:custGeom>
              <a:avLst/>
              <a:gdLst/>
              <a:ahLst/>
              <a:cxnLst/>
              <a:rect l="l" t="t" r="r" b="b"/>
              <a:pathLst>
                <a:path w="3346450" h="635000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6"/>
              <a:stretch>
                <a:fillRect l="-92137" r="-92137"/>
              </a:stretch>
            </a:blipFill>
          </p:spPr>
        </p:sp>
        <p:sp>
          <p:nvSpPr>
            <p:cNvPr id="13" name="Freeform 13"/>
            <p:cNvSpPr/>
            <p:nvPr/>
          </p:nvSpPr>
          <p:spPr>
            <a:xfrm>
              <a:off x="0" y="0"/>
              <a:ext cx="3371850" cy="6375400"/>
            </a:xfrm>
            <a:custGeom>
              <a:avLst/>
              <a:gdLst/>
              <a:ahLst/>
              <a:cxnLst/>
              <a:rect l="l" t="t" r="r" b="b"/>
              <a:pathLst>
                <a:path w="3371850" h="637540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E4E2DD"/>
            </a:solidFill>
          </p:spPr>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9</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flipV="1">
            <a:off x="13117672" y="-196676"/>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717976" y="1658542"/>
            <a:ext cx="9323039" cy="6967932"/>
            <a:chOff x="0" y="0"/>
            <a:chExt cx="12430718" cy="9290576"/>
          </a:xfrm>
        </p:grpSpPr>
        <p:sp>
          <p:nvSpPr>
            <p:cNvPr id="4" name="TextBox 4"/>
            <p:cNvSpPr txBox="1"/>
            <p:nvPr/>
          </p:nvSpPr>
          <p:spPr>
            <a:xfrm>
              <a:off x="0" y="-9525"/>
              <a:ext cx="12430718" cy="657225"/>
            </a:xfrm>
            <a:prstGeom prst="rect">
              <a:avLst/>
            </a:prstGeom>
          </p:spPr>
          <p:txBody>
            <a:bodyPr lIns="0" tIns="0" rIns="0" bIns="0" rtlCol="0" anchor="t">
              <a:spAutoFit/>
            </a:bodyPr>
            <a:lstStyle/>
            <a:p>
              <a:pPr marL="0" lvl="0" indent="0" algn="l">
                <a:lnSpc>
                  <a:spcPts val="3840"/>
                </a:lnSpc>
              </a:pPr>
              <a:r>
                <a:rPr lang="en-US" sz="3200" b="1">
                  <a:solidFill>
                    <a:srgbClr val="FFFFFF"/>
                  </a:solidFill>
                  <a:latin typeface="Play Bold"/>
                  <a:ea typeface="Play Bold"/>
                  <a:cs typeface="Play Bold"/>
                  <a:sym typeface="Play Bold"/>
                </a:rPr>
                <a:t>Designing a robust network</a:t>
              </a:r>
            </a:p>
          </p:txBody>
        </p:sp>
        <p:sp>
          <p:nvSpPr>
            <p:cNvPr id="5" name="TextBox 5"/>
            <p:cNvSpPr txBox="1"/>
            <p:nvPr/>
          </p:nvSpPr>
          <p:spPr>
            <a:xfrm>
              <a:off x="0" y="1259551"/>
              <a:ext cx="12430718" cy="3258608"/>
            </a:xfrm>
            <a:prstGeom prst="rect">
              <a:avLst/>
            </a:prstGeom>
          </p:spPr>
          <p:txBody>
            <a:bodyPr lIns="0" tIns="0" rIns="0" bIns="0" rtlCol="0" anchor="t">
              <a:spAutoFit/>
            </a:bodyPr>
            <a:lstStyle/>
            <a:p>
              <a:pPr marL="0" lvl="0" indent="0" algn="l">
                <a:lnSpc>
                  <a:spcPts val="6500"/>
                </a:lnSpc>
              </a:pPr>
              <a:r>
                <a:rPr lang="en-US" sz="5000">
                  <a:solidFill>
                    <a:srgbClr val="FFFFFF"/>
                  </a:solidFill>
                  <a:latin typeface="Play"/>
                  <a:ea typeface="Play"/>
                  <a:cs typeface="Play"/>
                  <a:sym typeface="Play"/>
                </a:rPr>
                <a:t>Effective Network Design for Enhanced VPC Setup, VPNs, and Load Balancing Strategies</a:t>
              </a:r>
            </a:p>
          </p:txBody>
        </p:sp>
        <p:sp>
          <p:nvSpPr>
            <p:cNvPr id="6" name="TextBox 6"/>
            <p:cNvSpPr txBox="1"/>
            <p:nvPr/>
          </p:nvSpPr>
          <p:spPr>
            <a:xfrm>
              <a:off x="0" y="5462347"/>
              <a:ext cx="12430718" cy="1380913"/>
            </a:xfrm>
            <a:prstGeom prst="rect">
              <a:avLst/>
            </a:prstGeom>
          </p:spPr>
          <p:txBody>
            <a:bodyPr lIns="0" tIns="0" rIns="0" bIns="0" rtlCol="0" anchor="t">
              <a:spAutoFit/>
            </a:bodyPr>
            <a:lstStyle/>
            <a:p>
              <a:pPr marL="0" lvl="0" indent="0" algn="l">
                <a:lnSpc>
                  <a:spcPts val="4160"/>
                </a:lnSpc>
              </a:pPr>
              <a:r>
                <a:rPr lang="en-US" sz="3200">
                  <a:solidFill>
                    <a:srgbClr val="FFFFFF"/>
                  </a:solidFill>
                  <a:latin typeface="Play"/>
                  <a:ea typeface="Play"/>
                  <a:cs typeface="Play"/>
                  <a:sym typeface="Play"/>
                </a:rPr>
                <a:t>A well-structured network is crucial for seamless cloud operations.</a:t>
              </a:r>
            </a:p>
          </p:txBody>
        </p:sp>
        <p:sp>
          <p:nvSpPr>
            <p:cNvPr id="7" name="TextBox 7"/>
            <p:cNvSpPr txBox="1"/>
            <p:nvPr/>
          </p:nvSpPr>
          <p:spPr>
            <a:xfrm>
              <a:off x="0" y="7219841"/>
              <a:ext cx="12430718" cy="2070735"/>
            </a:xfrm>
            <a:prstGeom prst="rect">
              <a:avLst/>
            </a:prstGeom>
          </p:spPr>
          <p:txBody>
            <a:bodyPr lIns="0" tIns="0" rIns="0" bIns="0" rtlCol="0" anchor="t">
              <a:spAutoFit/>
            </a:bodyPr>
            <a:lstStyle/>
            <a:p>
              <a:pPr marL="0" lvl="0" indent="0" algn="l">
                <a:lnSpc>
                  <a:spcPts val="3120"/>
                </a:lnSpc>
              </a:pPr>
              <a:r>
                <a:rPr lang="en-US" sz="2400">
                  <a:solidFill>
                    <a:srgbClr val="FFFFFF"/>
                  </a:solidFill>
                  <a:latin typeface="Play"/>
                  <a:ea typeface="Play"/>
                  <a:cs typeface="Play"/>
                  <a:sym typeface="Play"/>
                </a:rPr>
                <a:t>Implementing a </a:t>
              </a:r>
              <a:r>
                <a:rPr lang="en-US" sz="2400" b="1">
                  <a:solidFill>
                    <a:srgbClr val="FFFFFF"/>
                  </a:solidFill>
                  <a:latin typeface="Play Bold"/>
                  <a:ea typeface="Play Bold"/>
                  <a:cs typeface="Play Bold"/>
                  <a:sym typeface="Play Bold"/>
                </a:rPr>
                <a:t>Virtual Private Cloud (VPC)</a:t>
              </a:r>
              <a:r>
                <a:rPr lang="en-US" sz="2400">
                  <a:solidFill>
                    <a:srgbClr val="FFFFFF"/>
                  </a:solidFill>
                  <a:latin typeface="Play"/>
                  <a:ea typeface="Play"/>
                  <a:cs typeface="Play"/>
                  <a:sym typeface="Play"/>
                </a:rPr>
                <a:t> allows for secure and isolated network environments, while VPNs ensure secure connections, and load balancing optimizes resource distribution for enhanced performance and reliability.</a:t>
              </a:r>
            </a:p>
          </p:txBody>
        </p:sp>
        <p:sp>
          <p:nvSpPr>
            <p:cNvPr id="8" name="AutoShape 8"/>
            <p:cNvSpPr/>
            <p:nvPr/>
          </p:nvSpPr>
          <p:spPr>
            <a:xfrm>
              <a:off x="0" y="4964650"/>
              <a:ext cx="12430718" cy="0"/>
            </a:xfrm>
            <a:prstGeom prst="line">
              <a:avLst/>
            </a:prstGeom>
            <a:ln w="12700" cap="rnd">
              <a:solidFill>
                <a:srgbClr val="E4E2DD"/>
              </a:solidFill>
              <a:prstDash val="solid"/>
              <a:headEnd type="none" w="sm" len="sm"/>
              <a:tailEnd type="none" w="sm" len="sm"/>
            </a:ln>
          </p:spPr>
        </p:sp>
      </p:grpSp>
      <p:sp>
        <p:nvSpPr>
          <p:cNvPr id="9" name="Freeform 9"/>
          <p:cNvSpPr/>
          <p:nvPr/>
        </p:nvSpPr>
        <p:spPr>
          <a:xfrm rot="-10800000" flipV="1">
            <a:off x="-763640" y="5941983"/>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04780" y="171283"/>
            <a:ext cx="3495675" cy="3374915"/>
          </a:xfrm>
          <a:custGeom>
            <a:avLst/>
            <a:gdLst/>
            <a:ahLst/>
            <a:cxnLst/>
            <a:rect l="l" t="t" r="r" b="b"/>
            <a:pathLst>
              <a:path w="3495675" h="3374915">
                <a:moveTo>
                  <a:pt x="0" y="0"/>
                </a:moveTo>
                <a:lnTo>
                  <a:pt x="3495675" y="0"/>
                </a:lnTo>
                <a:lnTo>
                  <a:pt x="3495675" y="3374915"/>
                </a:lnTo>
                <a:lnTo>
                  <a:pt x="0" y="3374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a:grpSpLocks noChangeAspect="1"/>
          </p:cNvGrpSpPr>
          <p:nvPr/>
        </p:nvGrpSpPr>
        <p:grpSpPr>
          <a:xfrm>
            <a:off x="1463852" y="1028700"/>
            <a:ext cx="4352508" cy="8229600"/>
            <a:chOff x="0" y="0"/>
            <a:chExt cx="3371850" cy="6375400"/>
          </a:xfrm>
        </p:grpSpPr>
        <p:sp>
          <p:nvSpPr>
            <p:cNvPr id="12" name="Freeform 12"/>
            <p:cNvSpPr/>
            <p:nvPr/>
          </p:nvSpPr>
          <p:spPr>
            <a:xfrm>
              <a:off x="12700" y="12700"/>
              <a:ext cx="3346450" cy="6350000"/>
            </a:xfrm>
            <a:custGeom>
              <a:avLst/>
              <a:gdLst/>
              <a:ahLst/>
              <a:cxnLst/>
              <a:rect l="l" t="t" r="r" b="b"/>
              <a:pathLst>
                <a:path w="3346450" h="635000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6"/>
              <a:stretch>
                <a:fillRect l="-112182" r="-112182"/>
              </a:stretch>
            </a:blipFill>
          </p:spPr>
        </p:sp>
        <p:sp>
          <p:nvSpPr>
            <p:cNvPr id="13" name="Freeform 13"/>
            <p:cNvSpPr/>
            <p:nvPr/>
          </p:nvSpPr>
          <p:spPr>
            <a:xfrm>
              <a:off x="0" y="0"/>
              <a:ext cx="3371850" cy="6375400"/>
            </a:xfrm>
            <a:custGeom>
              <a:avLst/>
              <a:gdLst/>
              <a:ahLst/>
              <a:cxnLst/>
              <a:rect l="l" t="t" r="r" b="b"/>
              <a:pathLst>
                <a:path w="3371850" h="637540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E4E2DD"/>
            </a:solidFill>
          </p:spPr>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flipV="1">
            <a:off x="13117672" y="-196676"/>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717976" y="2062311"/>
            <a:ext cx="9323039" cy="6160394"/>
            <a:chOff x="0" y="0"/>
            <a:chExt cx="12430718" cy="8213858"/>
          </a:xfrm>
        </p:grpSpPr>
        <p:sp>
          <p:nvSpPr>
            <p:cNvPr id="4" name="TextBox 4"/>
            <p:cNvSpPr txBox="1"/>
            <p:nvPr/>
          </p:nvSpPr>
          <p:spPr>
            <a:xfrm>
              <a:off x="0" y="-9525"/>
              <a:ext cx="12430718" cy="631825"/>
            </a:xfrm>
            <a:prstGeom prst="rect">
              <a:avLst/>
            </a:prstGeom>
          </p:spPr>
          <p:txBody>
            <a:bodyPr lIns="0" tIns="0" rIns="0" bIns="0" rtlCol="0" anchor="t">
              <a:spAutoFit/>
            </a:bodyPr>
            <a:lstStyle/>
            <a:p>
              <a:pPr marL="0" lvl="0" indent="0" algn="l">
                <a:lnSpc>
                  <a:spcPts val="3696"/>
                </a:lnSpc>
              </a:pPr>
              <a:r>
                <a:rPr lang="en-US" sz="3080" b="1">
                  <a:solidFill>
                    <a:srgbClr val="FFFFFF"/>
                  </a:solidFill>
                  <a:latin typeface="Play Bold"/>
                  <a:ea typeface="Play Bold"/>
                  <a:cs typeface="Play Bold"/>
                  <a:sym typeface="Play Bold"/>
                </a:rPr>
                <a:t>Simplifying Infrastructure Management</a:t>
              </a:r>
            </a:p>
          </p:txBody>
        </p:sp>
        <p:sp>
          <p:nvSpPr>
            <p:cNvPr id="5" name="TextBox 5"/>
            <p:cNvSpPr txBox="1"/>
            <p:nvPr/>
          </p:nvSpPr>
          <p:spPr>
            <a:xfrm>
              <a:off x="0" y="1243676"/>
              <a:ext cx="12430718" cy="2989791"/>
            </a:xfrm>
            <a:prstGeom prst="rect">
              <a:avLst/>
            </a:prstGeom>
          </p:spPr>
          <p:txBody>
            <a:bodyPr lIns="0" tIns="0" rIns="0" bIns="0" rtlCol="0" anchor="t">
              <a:spAutoFit/>
            </a:bodyPr>
            <a:lstStyle/>
            <a:p>
              <a:pPr marL="0" lvl="0" indent="0" algn="l">
                <a:lnSpc>
                  <a:spcPts val="5931"/>
                </a:lnSpc>
              </a:pPr>
              <a:r>
                <a:rPr lang="en-US" sz="4562">
                  <a:solidFill>
                    <a:srgbClr val="FFFFFF"/>
                  </a:solidFill>
                  <a:latin typeface="Play"/>
                  <a:ea typeface="Play"/>
                  <a:cs typeface="Play"/>
                  <a:sym typeface="Play"/>
                </a:rPr>
                <a:t>Client Dashboard: A User-Friendly Interface for Efficient Infrastructure Management and Monitoring</a:t>
              </a:r>
            </a:p>
          </p:txBody>
        </p:sp>
        <p:sp>
          <p:nvSpPr>
            <p:cNvPr id="6" name="TextBox 6"/>
            <p:cNvSpPr txBox="1"/>
            <p:nvPr/>
          </p:nvSpPr>
          <p:spPr>
            <a:xfrm>
              <a:off x="0" y="5168130"/>
              <a:ext cx="12430718" cy="1341670"/>
            </a:xfrm>
            <a:prstGeom prst="rect">
              <a:avLst/>
            </a:prstGeom>
          </p:spPr>
          <p:txBody>
            <a:bodyPr lIns="0" tIns="0" rIns="0" bIns="0" rtlCol="0" anchor="t">
              <a:spAutoFit/>
            </a:bodyPr>
            <a:lstStyle/>
            <a:p>
              <a:pPr marL="0" lvl="0" indent="0" algn="l">
                <a:lnSpc>
                  <a:spcPts val="4004"/>
                </a:lnSpc>
              </a:pPr>
              <a:r>
                <a:rPr lang="en-US" sz="3080">
                  <a:solidFill>
                    <a:srgbClr val="FFFFFF"/>
                  </a:solidFill>
                  <a:latin typeface="Play"/>
                  <a:ea typeface="Play"/>
                  <a:cs typeface="Play"/>
                  <a:sym typeface="Play"/>
                </a:rPr>
                <a:t>The Client Dashboard provides an </a:t>
              </a:r>
              <a:r>
                <a:rPr lang="en-US" sz="3080" b="1">
                  <a:solidFill>
                    <a:srgbClr val="FFFFFF"/>
                  </a:solidFill>
                  <a:latin typeface="Play Bold"/>
                  <a:ea typeface="Play Bold"/>
                  <a:cs typeface="Play Bold"/>
                  <a:sym typeface="Play Bold"/>
                </a:rPr>
                <a:t>intuitive interface</a:t>
              </a:r>
              <a:r>
                <a:rPr lang="en-US" sz="3080">
                  <a:solidFill>
                    <a:srgbClr val="FFFFFF"/>
                  </a:solidFill>
                  <a:latin typeface="Play"/>
                  <a:ea typeface="Play"/>
                  <a:cs typeface="Play"/>
                  <a:sym typeface="Play"/>
                </a:rPr>
                <a:t> designed for seamless infrastructure management.</a:t>
              </a:r>
            </a:p>
          </p:txBody>
        </p:sp>
        <p:sp>
          <p:nvSpPr>
            <p:cNvPr id="7" name="TextBox 7"/>
            <p:cNvSpPr txBox="1"/>
            <p:nvPr/>
          </p:nvSpPr>
          <p:spPr>
            <a:xfrm>
              <a:off x="0" y="6886381"/>
              <a:ext cx="12430718" cy="1327477"/>
            </a:xfrm>
            <a:prstGeom prst="rect">
              <a:avLst/>
            </a:prstGeom>
          </p:spPr>
          <p:txBody>
            <a:bodyPr lIns="0" tIns="0" rIns="0" bIns="0" rtlCol="0" anchor="t">
              <a:spAutoFit/>
            </a:bodyPr>
            <a:lstStyle/>
            <a:p>
              <a:pPr marL="0" lvl="0" indent="0" algn="l">
                <a:lnSpc>
                  <a:spcPts val="2656"/>
                </a:lnSpc>
              </a:pPr>
              <a:r>
                <a:rPr lang="en-US" sz="2043">
                  <a:solidFill>
                    <a:srgbClr val="FFFFFF"/>
                  </a:solidFill>
                  <a:latin typeface="Play"/>
                  <a:ea typeface="Play"/>
                  <a:cs typeface="Play"/>
                  <a:sym typeface="Play"/>
                </a:rPr>
                <a:t>With features like real-time monitoring, user-friendly navigation, and comprehensive analytics, users can efficiently manage their cloud resources and infrastructure, enhancing operational efficiency and reducing response times.</a:t>
              </a:r>
            </a:p>
          </p:txBody>
        </p:sp>
        <p:sp>
          <p:nvSpPr>
            <p:cNvPr id="8" name="AutoShape 8"/>
            <p:cNvSpPr/>
            <p:nvPr/>
          </p:nvSpPr>
          <p:spPr>
            <a:xfrm>
              <a:off x="0" y="4679959"/>
              <a:ext cx="12430718" cy="0"/>
            </a:xfrm>
            <a:prstGeom prst="line">
              <a:avLst/>
            </a:prstGeom>
            <a:ln w="12700" cap="rnd">
              <a:solidFill>
                <a:srgbClr val="E4E2DD"/>
              </a:solidFill>
              <a:prstDash val="solid"/>
              <a:headEnd type="none" w="sm" len="sm"/>
              <a:tailEnd type="none" w="sm" len="sm"/>
            </a:ln>
          </p:spPr>
        </p:sp>
      </p:grpSp>
      <p:sp>
        <p:nvSpPr>
          <p:cNvPr id="9" name="Freeform 9"/>
          <p:cNvSpPr/>
          <p:nvPr/>
        </p:nvSpPr>
        <p:spPr>
          <a:xfrm rot="-10800000" flipV="1">
            <a:off x="-763640" y="5941983"/>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04780" y="171283"/>
            <a:ext cx="3495675" cy="3374915"/>
          </a:xfrm>
          <a:custGeom>
            <a:avLst/>
            <a:gdLst/>
            <a:ahLst/>
            <a:cxnLst/>
            <a:rect l="l" t="t" r="r" b="b"/>
            <a:pathLst>
              <a:path w="3495675" h="3374915">
                <a:moveTo>
                  <a:pt x="0" y="0"/>
                </a:moveTo>
                <a:lnTo>
                  <a:pt x="3495675" y="0"/>
                </a:lnTo>
                <a:lnTo>
                  <a:pt x="3495675" y="3374915"/>
                </a:lnTo>
                <a:lnTo>
                  <a:pt x="0" y="3374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a:grpSpLocks noChangeAspect="1"/>
          </p:cNvGrpSpPr>
          <p:nvPr/>
        </p:nvGrpSpPr>
        <p:grpSpPr>
          <a:xfrm>
            <a:off x="1463852" y="1028700"/>
            <a:ext cx="4352508" cy="8229600"/>
            <a:chOff x="0" y="0"/>
            <a:chExt cx="3371850" cy="6375400"/>
          </a:xfrm>
        </p:grpSpPr>
        <p:sp>
          <p:nvSpPr>
            <p:cNvPr id="12" name="Freeform 12"/>
            <p:cNvSpPr/>
            <p:nvPr/>
          </p:nvSpPr>
          <p:spPr>
            <a:xfrm>
              <a:off x="12700" y="12700"/>
              <a:ext cx="3346450" cy="6350000"/>
            </a:xfrm>
            <a:custGeom>
              <a:avLst/>
              <a:gdLst/>
              <a:ahLst/>
              <a:cxnLst/>
              <a:rect l="l" t="t" r="r" b="b"/>
              <a:pathLst>
                <a:path w="3346450" h="635000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6"/>
              <a:stretch>
                <a:fillRect l="-92403" r="-92403"/>
              </a:stretch>
            </a:blipFill>
          </p:spPr>
        </p:sp>
        <p:sp>
          <p:nvSpPr>
            <p:cNvPr id="13" name="Freeform 13"/>
            <p:cNvSpPr/>
            <p:nvPr/>
          </p:nvSpPr>
          <p:spPr>
            <a:xfrm>
              <a:off x="0" y="0"/>
              <a:ext cx="3371850" cy="6375400"/>
            </a:xfrm>
            <a:custGeom>
              <a:avLst/>
              <a:gdLst/>
              <a:ahLst/>
              <a:cxnLst/>
              <a:rect l="l" t="t" r="r" b="b"/>
              <a:pathLst>
                <a:path w="3371850" h="637540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E4E2DD"/>
            </a:solidFill>
          </p:spPr>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11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flipV="1">
            <a:off x="13117672" y="-196676"/>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717976" y="1853804"/>
            <a:ext cx="9323039" cy="6577407"/>
            <a:chOff x="0" y="0"/>
            <a:chExt cx="12430718" cy="8769876"/>
          </a:xfrm>
        </p:grpSpPr>
        <p:sp>
          <p:nvSpPr>
            <p:cNvPr id="4" name="TextBox 4"/>
            <p:cNvSpPr txBox="1"/>
            <p:nvPr/>
          </p:nvSpPr>
          <p:spPr>
            <a:xfrm>
              <a:off x="0" y="-9525"/>
              <a:ext cx="12430718" cy="657225"/>
            </a:xfrm>
            <a:prstGeom prst="rect">
              <a:avLst/>
            </a:prstGeom>
          </p:spPr>
          <p:txBody>
            <a:bodyPr lIns="0" tIns="0" rIns="0" bIns="0" rtlCol="0" anchor="t">
              <a:spAutoFit/>
            </a:bodyPr>
            <a:lstStyle/>
            <a:p>
              <a:pPr marL="0" lvl="0" indent="0" algn="l">
                <a:lnSpc>
                  <a:spcPts val="3840"/>
                </a:lnSpc>
              </a:pPr>
              <a:r>
                <a:rPr lang="en-US" sz="3200" b="1">
                  <a:solidFill>
                    <a:srgbClr val="FFFFFF"/>
                  </a:solidFill>
                  <a:latin typeface="Play Bold"/>
                  <a:ea typeface="Play Bold"/>
                  <a:cs typeface="Play Bold"/>
                  <a:sym typeface="Play Bold"/>
                </a:rPr>
                <a:t>Use Case Example</a:t>
              </a:r>
            </a:p>
          </p:txBody>
        </p:sp>
        <p:sp>
          <p:nvSpPr>
            <p:cNvPr id="5" name="TextBox 5"/>
            <p:cNvSpPr txBox="1"/>
            <p:nvPr/>
          </p:nvSpPr>
          <p:spPr>
            <a:xfrm>
              <a:off x="0" y="1259551"/>
              <a:ext cx="12430718" cy="3258608"/>
            </a:xfrm>
            <a:prstGeom prst="rect">
              <a:avLst/>
            </a:prstGeom>
          </p:spPr>
          <p:txBody>
            <a:bodyPr lIns="0" tIns="0" rIns="0" bIns="0" rtlCol="0" anchor="t">
              <a:spAutoFit/>
            </a:bodyPr>
            <a:lstStyle/>
            <a:p>
              <a:pPr marL="0" lvl="0" indent="0" algn="l">
                <a:lnSpc>
                  <a:spcPts val="6500"/>
                </a:lnSpc>
              </a:pPr>
              <a:r>
                <a:rPr lang="en-US" sz="5000">
                  <a:solidFill>
                    <a:srgbClr val="FFFFFF"/>
                  </a:solidFill>
                  <a:latin typeface="Play"/>
                  <a:ea typeface="Play"/>
                  <a:cs typeface="Play"/>
                  <a:sym typeface="Play"/>
                </a:rPr>
                <a:t>Deploying a Secure Web App in Just 5 Minutes through ShivX Automation</a:t>
              </a:r>
            </a:p>
          </p:txBody>
        </p:sp>
        <p:sp>
          <p:nvSpPr>
            <p:cNvPr id="6" name="TextBox 6"/>
            <p:cNvSpPr txBox="1"/>
            <p:nvPr/>
          </p:nvSpPr>
          <p:spPr>
            <a:xfrm>
              <a:off x="0" y="5462347"/>
              <a:ext cx="12430718" cy="1380913"/>
            </a:xfrm>
            <a:prstGeom prst="rect">
              <a:avLst/>
            </a:prstGeom>
          </p:spPr>
          <p:txBody>
            <a:bodyPr lIns="0" tIns="0" rIns="0" bIns="0" rtlCol="0" anchor="t">
              <a:spAutoFit/>
            </a:bodyPr>
            <a:lstStyle/>
            <a:p>
              <a:pPr marL="0" lvl="0" indent="0" algn="l">
                <a:lnSpc>
                  <a:spcPts val="4160"/>
                </a:lnSpc>
              </a:pPr>
              <a:r>
                <a:rPr lang="en-US" sz="3200">
                  <a:solidFill>
                    <a:srgbClr val="FFFFFF"/>
                  </a:solidFill>
                  <a:latin typeface="Play"/>
                  <a:ea typeface="Play"/>
                  <a:cs typeface="Play"/>
                  <a:sym typeface="Play"/>
                </a:rPr>
                <a:t>With ShivX, deploying a secure web app takes only minutes, allowing rapid market entry.</a:t>
              </a:r>
            </a:p>
          </p:txBody>
        </p:sp>
        <p:sp>
          <p:nvSpPr>
            <p:cNvPr id="7" name="TextBox 7"/>
            <p:cNvSpPr txBox="1"/>
            <p:nvPr/>
          </p:nvSpPr>
          <p:spPr>
            <a:xfrm>
              <a:off x="0" y="7219841"/>
              <a:ext cx="12430718" cy="1550035"/>
            </a:xfrm>
            <a:prstGeom prst="rect">
              <a:avLst/>
            </a:prstGeom>
          </p:spPr>
          <p:txBody>
            <a:bodyPr lIns="0" tIns="0" rIns="0" bIns="0" rtlCol="0" anchor="t">
              <a:spAutoFit/>
            </a:bodyPr>
            <a:lstStyle/>
            <a:p>
              <a:pPr marL="0" lvl="0" indent="0" algn="l">
                <a:lnSpc>
                  <a:spcPts val="3120"/>
                </a:lnSpc>
              </a:pPr>
              <a:r>
                <a:rPr lang="en-US" sz="2400">
                  <a:solidFill>
                    <a:srgbClr val="FFFFFF"/>
                  </a:solidFill>
                  <a:latin typeface="Play"/>
                  <a:ea typeface="Play"/>
                  <a:cs typeface="Play"/>
                  <a:sym typeface="Play"/>
                </a:rPr>
                <a:t>Our platform automates all necessary configurations, seamlessly integrating security and monitoring features to ensure that your application is not only live but also secure against potential threats.</a:t>
              </a:r>
            </a:p>
          </p:txBody>
        </p:sp>
        <p:sp>
          <p:nvSpPr>
            <p:cNvPr id="8" name="AutoShape 8"/>
            <p:cNvSpPr/>
            <p:nvPr/>
          </p:nvSpPr>
          <p:spPr>
            <a:xfrm>
              <a:off x="0" y="4964650"/>
              <a:ext cx="12430718" cy="0"/>
            </a:xfrm>
            <a:prstGeom prst="line">
              <a:avLst/>
            </a:prstGeom>
            <a:ln w="12700" cap="rnd">
              <a:solidFill>
                <a:srgbClr val="E4E2DD"/>
              </a:solidFill>
              <a:prstDash val="solid"/>
              <a:headEnd type="none" w="sm" len="sm"/>
              <a:tailEnd type="none" w="sm" len="sm"/>
            </a:ln>
          </p:spPr>
        </p:sp>
      </p:grpSp>
      <p:sp>
        <p:nvSpPr>
          <p:cNvPr id="9" name="Freeform 9"/>
          <p:cNvSpPr/>
          <p:nvPr/>
        </p:nvSpPr>
        <p:spPr>
          <a:xfrm rot="-10800000" flipV="1">
            <a:off x="-763640" y="5941983"/>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04780" y="171283"/>
            <a:ext cx="3495675" cy="3374915"/>
          </a:xfrm>
          <a:custGeom>
            <a:avLst/>
            <a:gdLst/>
            <a:ahLst/>
            <a:cxnLst/>
            <a:rect l="l" t="t" r="r" b="b"/>
            <a:pathLst>
              <a:path w="3495675" h="3374915">
                <a:moveTo>
                  <a:pt x="0" y="0"/>
                </a:moveTo>
                <a:lnTo>
                  <a:pt x="3495675" y="0"/>
                </a:lnTo>
                <a:lnTo>
                  <a:pt x="3495675" y="3374915"/>
                </a:lnTo>
                <a:lnTo>
                  <a:pt x="0" y="3374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a:grpSpLocks noChangeAspect="1"/>
          </p:cNvGrpSpPr>
          <p:nvPr/>
        </p:nvGrpSpPr>
        <p:grpSpPr>
          <a:xfrm>
            <a:off x="1463852" y="1028700"/>
            <a:ext cx="4352508" cy="8229600"/>
            <a:chOff x="0" y="0"/>
            <a:chExt cx="3371850" cy="6375400"/>
          </a:xfrm>
        </p:grpSpPr>
        <p:sp>
          <p:nvSpPr>
            <p:cNvPr id="12" name="Freeform 12"/>
            <p:cNvSpPr/>
            <p:nvPr/>
          </p:nvSpPr>
          <p:spPr>
            <a:xfrm>
              <a:off x="12700" y="12700"/>
              <a:ext cx="3346450" cy="6350000"/>
            </a:xfrm>
            <a:custGeom>
              <a:avLst/>
              <a:gdLst/>
              <a:ahLst/>
              <a:cxnLst/>
              <a:rect l="l" t="t" r="r" b="b"/>
              <a:pathLst>
                <a:path w="3346450" h="635000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6"/>
              <a:stretch>
                <a:fillRect l="-92403" r="-92403"/>
              </a:stretch>
            </a:blipFill>
          </p:spPr>
        </p:sp>
        <p:sp>
          <p:nvSpPr>
            <p:cNvPr id="13" name="Freeform 13"/>
            <p:cNvSpPr/>
            <p:nvPr/>
          </p:nvSpPr>
          <p:spPr>
            <a:xfrm>
              <a:off x="0" y="0"/>
              <a:ext cx="3371850" cy="6375400"/>
            </a:xfrm>
            <a:custGeom>
              <a:avLst/>
              <a:gdLst/>
              <a:ahLst/>
              <a:cxnLst/>
              <a:rect l="l" t="t" r="r" b="b"/>
              <a:pathLst>
                <a:path w="3371850" h="637540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E4E2DD"/>
            </a:solidFill>
          </p:spPr>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12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flipV="1">
            <a:off x="13117672" y="-196676"/>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717976" y="1923059"/>
            <a:ext cx="9323039" cy="6438897"/>
            <a:chOff x="0" y="0"/>
            <a:chExt cx="12430718" cy="8585197"/>
          </a:xfrm>
        </p:grpSpPr>
        <p:sp>
          <p:nvSpPr>
            <p:cNvPr id="4" name="TextBox 4"/>
            <p:cNvSpPr txBox="1"/>
            <p:nvPr/>
          </p:nvSpPr>
          <p:spPr>
            <a:xfrm>
              <a:off x="0" y="-9525"/>
              <a:ext cx="12430718" cy="606425"/>
            </a:xfrm>
            <a:prstGeom prst="rect">
              <a:avLst/>
            </a:prstGeom>
          </p:spPr>
          <p:txBody>
            <a:bodyPr lIns="0" tIns="0" rIns="0" bIns="0" rtlCol="0" anchor="t">
              <a:spAutoFit/>
            </a:bodyPr>
            <a:lstStyle/>
            <a:p>
              <a:pPr marL="0" lvl="0" indent="0" algn="l">
                <a:lnSpc>
                  <a:spcPts val="3576"/>
                </a:lnSpc>
              </a:pPr>
              <a:r>
                <a:rPr lang="en-US" sz="2980" b="1">
                  <a:solidFill>
                    <a:srgbClr val="FFFFFF"/>
                  </a:solidFill>
                  <a:latin typeface="Play Bold"/>
                  <a:ea typeface="Play Bold"/>
                  <a:cs typeface="Play Bold"/>
                  <a:sym typeface="Play Bold"/>
                </a:rPr>
                <a:t>Key Benefits of Automation</a:t>
              </a:r>
            </a:p>
          </p:txBody>
        </p:sp>
        <p:sp>
          <p:nvSpPr>
            <p:cNvPr id="5" name="TextBox 5"/>
            <p:cNvSpPr txBox="1"/>
            <p:nvPr/>
          </p:nvSpPr>
          <p:spPr>
            <a:xfrm>
              <a:off x="0" y="1218276"/>
              <a:ext cx="12430718" cy="3212571"/>
            </a:xfrm>
            <a:prstGeom prst="rect">
              <a:avLst/>
            </a:prstGeom>
          </p:spPr>
          <p:txBody>
            <a:bodyPr lIns="0" tIns="0" rIns="0" bIns="0" rtlCol="0" anchor="t">
              <a:spAutoFit/>
            </a:bodyPr>
            <a:lstStyle/>
            <a:p>
              <a:pPr marL="0" lvl="0" indent="0" algn="l">
                <a:lnSpc>
                  <a:spcPts val="6378"/>
                </a:lnSpc>
              </a:pPr>
              <a:r>
                <a:rPr lang="en-US" sz="4906">
                  <a:solidFill>
                    <a:srgbClr val="FFFFFF"/>
                  </a:solidFill>
                  <a:latin typeface="Play"/>
                  <a:ea typeface="Play"/>
                  <a:cs typeface="Play"/>
                  <a:sym typeface="Play"/>
                </a:rPr>
                <a:t>ShivX Provides Seamless One-Click Deployment with Integrated Security for Optimal Performance</a:t>
              </a:r>
            </a:p>
          </p:txBody>
        </p:sp>
        <p:sp>
          <p:nvSpPr>
            <p:cNvPr id="6" name="TextBox 6"/>
            <p:cNvSpPr txBox="1"/>
            <p:nvPr/>
          </p:nvSpPr>
          <p:spPr>
            <a:xfrm>
              <a:off x="0" y="5375034"/>
              <a:ext cx="12430718" cy="1283039"/>
            </a:xfrm>
            <a:prstGeom prst="rect">
              <a:avLst/>
            </a:prstGeom>
          </p:spPr>
          <p:txBody>
            <a:bodyPr lIns="0" tIns="0" rIns="0" bIns="0" rtlCol="0" anchor="t">
              <a:spAutoFit/>
            </a:bodyPr>
            <a:lstStyle/>
            <a:p>
              <a:pPr marL="0" lvl="0" indent="0" algn="l">
                <a:lnSpc>
                  <a:spcPts val="3874"/>
                </a:lnSpc>
              </a:pPr>
              <a:r>
                <a:rPr lang="en-US" sz="2980">
                  <a:solidFill>
                    <a:srgbClr val="FFFFFF"/>
                  </a:solidFill>
                  <a:latin typeface="Play"/>
                  <a:ea typeface="Play"/>
                  <a:cs typeface="Play"/>
                  <a:sym typeface="Play"/>
                </a:rPr>
                <a:t>With ShivX, users experience </a:t>
              </a:r>
              <a:r>
                <a:rPr lang="en-US" sz="2980" b="1">
                  <a:solidFill>
                    <a:srgbClr val="FFFFFF"/>
                  </a:solidFill>
                  <a:latin typeface="Play Bold"/>
                  <a:ea typeface="Play Bold"/>
                  <a:cs typeface="Play Bold"/>
                  <a:sym typeface="Play Bold"/>
                </a:rPr>
                <a:t>swift and efficient setup</a:t>
              </a:r>
              <a:r>
                <a:rPr lang="en-US" sz="2980">
                  <a:solidFill>
                    <a:srgbClr val="FFFFFF"/>
                  </a:solidFill>
                  <a:latin typeface="Play"/>
                  <a:ea typeface="Play"/>
                  <a:cs typeface="Play"/>
                  <a:sym typeface="Play"/>
                </a:rPr>
                <a:t> of cloud infrastructure, ensuring minimal downtime.</a:t>
              </a:r>
            </a:p>
          </p:txBody>
        </p:sp>
        <p:sp>
          <p:nvSpPr>
            <p:cNvPr id="7" name="TextBox 7"/>
            <p:cNvSpPr txBox="1"/>
            <p:nvPr/>
          </p:nvSpPr>
          <p:spPr>
            <a:xfrm>
              <a:off x="0" y="7044179"/>
              <a:ext cx="12430718" cy="1541018"/>
            </a:xfrm>
            <a:prstGeom prst="rect">
              <a:avLst/>
            </a:prstGeom>
          </p:spPr>
          <p:txBody>
            <a:bodyPr lIns="0" tIns="0" rIns="0" bIns="0" rtlCol="0" anchor="t">
              <a:spAutoFit/>
            </a:bodyPr>
            <a:lstStyle/>
            <a:p>
              <a:pPr marL="0" lvl="0" indent="0" algn="l">
                <a:lnSpc>
                  <a:spcPts val="3081"/>
                </a:lnSpc>
              </a:pPr>
              <a:r>
                <a:rPr lang="en-US" sz="2370">
                  <a:solidFill>
                    <a:srgbClr val="FFFFFF"/>
                  </a:solidFill>
                  <a:latin typeface="Play"/>
                  <a:ea typeface="Play"/>
                  <a:cs typeface="Play"/>
                  <a:sym typeface="Play"/>
                </a:rPr>
                <a:t>Our platform offers </a:t>
              </a:r>
              <a:r>
                <a:rPr lang="en-US" sz="2370" b="1">
                  <a:solidFill>
                    <a:srgbClr val="FFFFFF"/>
                  </a:solidFill>
                  <a:latin typeface="Play Bold"/>
                  <a:ea typeface="Play Bold"/>
                  <a:cs typeface="Play Bold"/>
                  <a:sym typeface="Play Bold"/>
                </a:rPr>
                <a:t>robust built-in security features</a:t>
              </a:r>
              <a:r>
                <a:rPr lang="en-US" sz="2370">
                  <a:solidFill>
                    <a:srgbClr val="FFFFFF"/>
                  </a:solidFill>
                  <a:latin typeface="Play"/>
                  <a:ea typeface="Play"/>
                  <a:cs typeface="Play"/>
                  <a:sym typeface="Play"/>
                </a:rPr>
                <a:t> that protect against vulnerabilities, giving clients peace of mind while simplifying their cloud management processes.</a:t>
              </a:r>
            </a:p>
          </p:txBody>
        </p:sp>
        <p:sp>
          <p:nvSpPr>
            <p:cNvPr id="8" name="AutoShape 8"/>
            <p:cNvSpPr/>
            <p:nvPr/>
          </p:nvSpPr>
          <p:spPr>
            <a:xfrm>
              <a:off x="0" y="4877338"/>
              <a:ext cx="12430718" cy="0"/>
            </a:xfrm>
            <a:prstGeom prst="line">
              <a:avLst/>
            </a:prstGeom>
            <a:ln w="12700" cap="rnd">
              <a:solidFill>
                <a:srgbClr val="E4E2DD"/>
              </a:solidFill>
              <a:prstDash val="solid"/>
              <a:headEnd type="none" w="sm" len="sm"/>
              <a:tailEnd type="none" w="sm" len="sm"/>
            </a:ln>
          </p:spPr>
        </p:sp>
      </p:grpSp>
      <p:sp>
        <p:nvSpPr>
          <p:cNvPr id="9" name="Freeform 9"/>
          <p:cNvSpPr/>
          <p:nvPr/>
        </p:nvSpPr>
        <p:spPr>
          <a:xfrm rot="-10800000" flipV="1">
            <a:off x="-763640" y="5941983"/>
            <a:ext cx="5363862" cy="5610296"/>
          </a:xfrm>
          <a:custGeom>
            <a:avLst/>
            <a:gdLst/>
            <a:ahLst/>
            <a:cxnLst/>
            <a:rect l="l" t="t" r="r" b="b"/>
            <a:pathLst>
              <a:path w="5363862" h="5610296">
                <a:moveTo>
                  <a:pt x="0" y="5610296"/>
                </a:moveTo>
                <a:lnTo>
                  <a:pt x="5363862" y="5610296"/>
                </a:lnTo>
                <a:lnTo>
                  <a:pt x="5363862" y="0"/>
                </a:lnTo>
                <a:lnTo>
                  <a:pt x="0" y="0"/>
                </a:lnTo>
                <a:lnTo>
                  <a:pt x="0" y="561029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04780" y="171283"/>
            <a:ext cx="3495675" cy="3374915"/>
          </a:xfrm>
          <a:custGeom>
            <a:avLst/>
            <a:gdLst/>
            <a:ahLst/>
            <a:cxnLst/>
            <a:rect l="l" t="t" r="r" b="b"/>
            <a:pathLst>
              <a:path w="3495675" h="3374915">
                <a:moveTo>
                  <a:pt x="0" y="0"/>
                </a:moveTo>
                <a:lnTo>
                  <a:pt x="3495675" y="0"/>
                </a:lnTo>
                <a:lnTo>
                  <a:pt x="3495675" y="3374915"/>
                </a:lnTo>
                <a:lnTo>
                  <a:pt x="0" y="3374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a:grpSpLocks noChangeAspect="1"/>
          </p:cNvGrpSpPr>
          <p:nvPr/>
        </p:nvGrpSpPr>
        <p:grpSpPr>
          <a:xfrm>
            <a:off x="1463852" y="1028700"/>
            <a:ext cx="4352508" cy="8229600"/>
            <a:chOff x="0" y="0"/>
            <a:chExt cx="3371850" cy="6375400"/>
          </a:xfrm>
        </p:grpSpPr>
        <p:sp>
          <p:nvSpPr>
            <p:cNvPr id="12" name="Freeform 12"/>
            <p:cNvSpPr/>
            <p:nvPr/>
          </p:nvSpPr>
          <p:spPr>
            <a:xfrm>
              <a:off x="12700" y="12700"/>
              <a:ext cx="3346450" cy="6350000"/>
            </a:xfrm>
            <a:custGeom>
              <a:avLst/>
              <a:gdLst/>
              <a:ahLst/>
              <a:cxnLst/>
              <a:rect l="l" t="t" r="r" b="b"/>
              <a:pathLst>
                <a:path w="3346450" h="635000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6"/>
              <a:stretch>
                <a:fillRect l="-92403" r="-92403"/>
              </a:stretch>
            </a:blipFill>
          </p:spPr>
        </p:sp>
        <p:sp>
          <p:nvSpPr>
            <p:cNvPr id="13" name="Freeform 13"/>
            <p:cNvSpPr/>
            <p:nvPr/>
          </p:nvSpPr>
          <p:spPr>
            <a:xfrm>
              <a:off x="0" y="0"/>
              <a:ext cx="3371850" cy="6375400"/>
            </a:xfrm>
            <a:custGeom>
              <a:avLst/>
              <a:gdLst/>
              <a:ahLst/>
              <a:cxnLst/>
              <a:rect l="l" t="t" r="r" b="b"/>
              <a:pathLst>
                <a:path w="3371850" h="637540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E4E2DD"/>
            </a:solidFill>
          </p:spPr>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13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rot="-5400000">
            <a:off x="13134633" y="-343579"/>
            <a:ext cx="5363862" cy="5610296"/>
          </a:xfrm>
          <a:custGeom>
            <a:avLst/>
            <a:gdLst/>
            <a:ahLst/>
            <a:cxnLst/>
            <a:rect l="l" t="t" r="r" b="b"/>
            <a:pathLst>
              <a:path w="5363862" h="5610296">
                <a:moveTo>
                  <a:pt x="0" y="0"/>
                </a:moveTo>
                <a:lnTo>
                  <a:pt x="5363862" y="0"/>
                </a:lnTo>
                <a:lnTo>
                  <a:pt x="5363862" y="5610296"/>
                </a:lnTo>
                <a:lnTo>
                  <a:pt x="0" y="5610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874581" y="6089212"/>
            <a:ext cx="5363862" cy="5610296"/>
          </a:xfrm>
          <a:custGeom>
            <a:avLst/>
            <a:gdLst/>
            <a:ahLst/>
            <a:cxnLst/>
            <a:rect l="l" t="t" r="r" b="b"/>
            <a:pathLst>
              <a:path w="5363862" h="5610296">
                <a:moveTo>
                  <a:pt x="5363862" y="0"/>
                </a:moveTo>
                <a:lnTo>
                  <a:pt x="0" y="0"/>
                </a:lnTo>
                <a:lnTo>
                  <a:pt x="0" y="5610296"/>
                </a:lnTo>
                <a:lnTo>
                  <a:pt x="5363862" y="5610296"/>
                </a:lnTo>
                <a:lnTo>
                  <a:pt x="536386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5400000">
            <a:off x="2927557" y="7913536"/>
            <a:ext cx="1952122" cy="0"/>
          </a:xfrm>
          <a:prstGeom prst="line">
            <a:avLst/>
          </a:prstGeom>
          <a:ln w="9525" cap="rnd">
            <a:solidFill>
              <a:srgbClr val="E4E2DD"/>
            </a:solidFill>
            <a:prstDash val="solid"/>
            <a:headEnd type="none" w="sm" len="sm"/>
            <a:tailEnd type="none" w="sm" len="sm"/>
          </a:ln>
        </p:spPr>
      </p:sp>
      <p:sp>
        <p:nvSpPr>
          <p:cNvPr id="5" name="AutoShape 5"/>
          <p:cNvSpPr/>
          <p:nvPr/>
        </p:nvSpPr>
        <p:spPr>
          <a:xfrm rot="5400000">
            <a:off x="-239844" y="7913536"/>
            <a:ext cx="1952122" cy="0"/>
          </a:xfrm>
          <a:prstGeom prst="line">
            <a:avLst/>
          </a:prstGeom>
          <a:ln w="9525" cap="rnd">
            <a:solidFill>
              <a:srgbClr val="E4E2DD"/>
            </a:solidFill>
            <a:prstDash val="solid"/>
            <a:headEnd type="none" w="sm" len="sm"/>
            <a:tailEnd type="none" w="sm" len="sm"/>
          </a:ln>
        </p:spPr>
      </p:sp>
      <p:sp>
        <p:nvSpPr>
          <p:cNvPr id="6" name="AutoShape 6"/>
          <p:cNvSpPr/>
          <p:nvPr/>
        </p:nvSpPr>
        <p:spPr>
          <a:xfrm rot="5400000">
            <a:off x="6234015" y="7913536"/>
            <a:ext cx="1952122" cy="0"/>
          </a:xfrm>
          <a:prstGeom prst="line">
            <a:avLst/>
          </a:prstGeom>
          <a:ln w="9525" cap="rnd">
            <a:solidFill>
              <a:srgbClr val="E4E2DD"/>
            </a:solidFill>
            <a:prstDash val="solid"/>
            <a:headEnd type="none" w="sm" len="sm"/>
            <a:tailEnd type="none" w="sm" len="sm"/>
          </a:ln>
        </p:spPr>
      </p:sp>
      <p:sp>
        <p:nvSpPr>
          <p:cNvPr id="7" name="AutoShape 7"/>
          <p:cNvSpPr/>
          <p:nvPr/>
        </p:nvSpPr>
        <p:spPr>
          <a:xfrm rot="5400000">
            <a:off x="9679530" y="7913536"/>
            <a:ext cx="1952122" cy="0"/>
          </a:xfrm>
          <a:prstGeom prst="line">
            <a:avLst/>
          </a:prstGeom>
          <a:ln w="9525" cap="rnd">
            <a:solidFill>
              <a:srgbClr val="E4E2DD"/>
            </a:solidFill>
            <a:prstDash val="solid"/>
            <a:headEnd type="none" w="sm" len="sm"/>
            <a:tailEnd type="none" w="sm" len="sm"/>
          </a:ln>
        </p:spPr>
      </p:sp>
      <p:sp>
        <p:nvSpPr>
          <p:cNvPr id="8" name="AutoShape 8"/>
          <p:cNvSpPr/>
          <p:nvPr/>
        </p:nvSpPr>
        <p:spPr>
          <a:xfrm rot="5400000">
            <a:off x="13387707" y="7834545"/>
            <a:ext cx="1952122" cy="0"/>
          </a:xfrm>
          <a:prstGeom prst="line">
            <a:avLst/>
          </a:prstGeom>
          <a:ln w="9525" cap="rnd">
            <a:solidFill>
              <a:srgbClr val="E4E2DD"/>
            </a:solidFill>
            <a:prstDash val="solid"/>
            <a:headEnd type="none" w="sm" len="sm"/>
            <a:tailEnd type="none" w="sm" len="sm"/>
          </a:ln>
        </p:spPr>
      </p:sp>
      <p:sp>
        <p:nvSpPr>
          <p:cNvPr id="9" name="Freeform 9"/>
          <p:cNvSpPr/>
          <p:nvPr/>
        </p:nvSpPr>
        <p:spPr>
          <a:xfrm>
            <a:off x="11574399" y="838200"/>
            <a:ext cx="5569212" cy="4587006"/>
          </a:xfrm>
          <a:custGeom>
            <a:avLst/>
            <a:gdLst/>
            <a:ahLst/>
            <a:cxnLst/>
            <a:rect l="l" t="t" r="r" b="b"/>
            <a:pathLst>
              <a:path w="5569212" h="4587006">
                <a:moveTo>
                  <a:pt x="0" y="0"/>
                </a:moveTo>
                <a:lnTo>
                  <a:pt x="5569213" y="0"/>
                </a:lnTo>
                <a:lnTo>
                  <a:pt x="5569213" y="4587006"/>
                </a:lnTo>
                <a:lnTo>
                  <a:pt x="0" y="4587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028700" y="1028700"/>
            <a:ext cx="9445425" cy="4218255"/>
            <a:chOff x="0" y="0"/>
            <a:chExt cx="12593899" cy="5624339"/>
          </a:xfrm>
        </p:grpSpPr>
        <p:sp>
          <p:nvSpPr>
            <p:cNvPr id="11" name="TextBox 11"/>
            <p:cNvSpPr txBox="1"/>
            <p:nvPr/>
          </p:nvSpPr>
          <p:spPr>
            <a:xfrm>
              <a:off x="0" y="152400"/>
              <a:ext cx="12593899" cy="3200400"/>
            </a:xfrm>
            <a:prstGeom prst="rect">
              <a:avLst/>
            </a:prstGeom>
          </p:spPr>
          <p:txBody>
            <a:bodyPr lIns="0" tIns="0" rIns="0" bIns="0" rtlCol="0" anchor="t">
              <a:spAutoFit/>
            </a:bodyPr>
            <a:lstStyle/>
            <a:p>
              <a:pPr marL="0" lvl="0" indent="0" algn="l">
                <a:lnSpc>
                  <a:spcPts val="9000"/>
                </a:lnSpc>
              </a:pPr>
              <a:r>
                <a:rPr lang="en-US" sz="9000" b="1">
                  <a:solidFill>
                    <a:srgbClr val="FFFFFF"/>
                  </a:solidFill>
                  <a:latin typeface="Play Bold"/>
                  <a:ea typeface="Play Bold"/>
                  <a:cs typeface="Play Bold"/>
                  <a:sym typeface="Play Bold"/>
                </a:rPr>
                <a:t>Future Roadmap Overview</a:t>
              </a:r>
            </a:p>
          </p:txBody>
        </p:sp>
        <p:sp>
          <p:nvSpPr>
            <p:cNvPr id="12" name="TextBox 12"/>
            <p:cNvSpPr txBox="1"/>
            <p:nvPr/>
          </p:nvSpPr>
          <p:spPr>
            <a:xfrm>
              <a:off x="0" y="3544926"/>
              <a:ext cx="12593899" cy="2079413"/>
            </a:xfrm>
            <a:prstGeom prst="rect">
              <a:avLst/>
            </a:prstGeom>
          </p:spPr>
          <p:txBody>
            <a:bodyPr lIns="0" tIns="0" rIns="0" bIns="0" rtlCol="0" anchor="t">
              <a:spAutoFit/>
            </a:bodyPr>
            <a:lstStyle/>
            <a:p>
              <a:pPr marL="0" lvl="0" indent="0" algn="l">
                <a:lnSpc>
                  <a:spcPts val="4160"/>
                </a:lnSpc>
              </a:pPr>
              <a:r>
                <a:rPr lang="en-US" sz="3200">
                  <a:solidFill>
                    <a:srgbClr val="FFFFFF"/>
                  </a:solidFill>
                  <a:latin typeface="Play"/>
                  <a:ea typeface="Play"/>
                  <a:cs typeface="Play"/>
                  <a:sym typeface="Play"/>
                </a:rPr>
                <a:t>In this section, we will explore the exciting advancements in our service offerings and technology.</a:t>
              </a:r>
            </a:p>
          </p:txBody>
        </p:sp>
      </p:grpSp>
      <p:sp>
        <p:nvSpPr>
          <p:cNvPr id="13" name="TextBox 13"/>
          <p:cNvSpPr txBox="1"/>
          <p:nvPr/>
        </p:nvSpPr>
        <p:spPr>
          <a:xfrm>
            <a:off x="1028700" y="6834671"/>
            <a:ext cx="2298127" cy="1856691"/>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AI-based optimization for enhanced performance and efficiency</a:t>
            </a:r>
          </a:p>
        </p:txBody>
      </p:sp>
      <p:sp>
        <p:nvSpPr>
          <p:cNvPr id="14" name="TextBox 14"/>
          <p:cNvSpPr txBox="1"/>
          <p:nvPr/>
        </p:nvSpPr>
        <p:spPr>
          <a:xfrm>
            <a:off x="4078746" y="6851181"/>
            <a:ext cx="2617503" cy="1856691"/>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Multi-cloud support to maximize flexibility and scalability for clients</a:t>
            </a:r>
          </a:p>
        </p:txBody>
      </p:sp>
      <p:sp>
        <p:nvSpPr>
          <p:cNvPr id="15" name="TextBox 15"/>
          <p:cNvSpPr txBox="1"/>
          <p:nvPr/>
        </p:nvSpPr>
        <p:spPr>
          <a:xfrm>
            <a:off x="7451998" y="6851181"/>
            <a:ext cx="2793159" cy="1856691"/>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Development of self-healing infrastructure to ensure high availability</a:t>
            </a:r>
          </a:p>
        </p:txBody>
      </p:sp>
      <p:sp>
        <p:nvSpPr>
          <p:cNvPr id="16" name="TextBox 16"/>
          <p:cNvSpPr txBox="1"/>
          <p:nvPr/>
        </p:nvSpPr>
        <p:spPr>
          <a:xfrm>
            <a:off x="10998991" y="6851181"/>
            <a:ext cx="2888972" cy="1485216"/>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Integration of real-time analytics for proactive decision-making</a:t>
            </a:r>
          </a:p>
        </p:txBody>
      </p:sp>
      <p:sp>
        <p:nvSpPr>
          <p:cNvPr id="17" name="TextBox 17"/>
          <p:cNvSpPr txBox="1"/>
          <p:nvPr/>
        </p:nvSpPr>
        <p:spPr>
          <a:xfrm>
            <a:off x="14641797" y="6834671"/>
            <a:ext cx="2617503" cy="1856691"/>
          </a:xfrm>
          <a:prstGeom prst="rect">
            <a:avLst/>
          </a:prstGeom>
        </p:spPr>
        <p:txBody>
          <a:bodyPr lIns="0" tIns="0" rIns="0" bIns="0" rtlCol="0" anchor="t">
            <a:spAutoFit/>
          </a:bodyPr>
          <a:lstStyle/>
          <a:p>
            <a:pPr marL="0" lvl="0" indent="0" algn="l">
              <a:lnSpc>
                <a:spcPts val="2995"/>
              </a:lnSpc>
            </a:pPr>
            <a:r>
              <a:rPr lang="en-US" sz="2303">
                <a:solidFill>
                  <a:srgbClr val="FFFFFF"/>
                </a:solidFill>
                <a:latin typeface="Play"/>
                <a:ea typeface="Play"/>
                <a:cs typeface="Play"/>
                <a:sym typeface="Play"/>
              </a:rPr>
              <a:t>Future feature enhancements based on user feedback and market trends</a:t>
            </a:r>
          </a:p>
        </p:txBody>
      </p:sp>
      <p:sp>
        <p:nvSpPr>
          <p:cNvPr id="18" name="TextBox 18"/>
          <p:cNvSpPr txBox="1"/>
          <p:nvPr/>
        </p:nvSpPr>
        <p:spPr>
          <a:xfrm>
            <a:off x="17259300" y="9201150"/>
            <a:ext cx="152400" cy="209550"/>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Play"/>
                <a:ea typeface="Play"/>
                <a:cs typeface="Play"/>
                <a:sym typeface="Play"/>
              </a:rPr>
              <a:t>14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1168737" y="1028700"/>
            <a:ext cx="15951844" cy="3851740"/>
            <a:chOff x="0" y="0"/>
            <a:chExt cx="2471358" cy="596735"/>
          </a:xfrm>
        </p:grpSpPr>
        <p:sp>
          <p:nvSpPr>
            <p:cNvPr id="3" name="Freeform 3"/>
            <p:cNvSpPr/>
            <p:nvPr/>
          </p:nvSpPr>
          <p:spPr>
            <a:xfrm>
              <a:off x="0" y="0"/>
              <a:ext cx="2471358" cy="596735"/>
            </a:xfrm>
            <a:custGeom>
              <a:avLst/>
              <a:gdLst/>
              <a:ahLst/>
              <a:cxnLst/>
              <a:rect l="l" t="t" r="r" b="b"/>
              <a:pathLst>
                <a:path w="2471358" h="596735">
                  <a:moveTo>
                    <a:pt x="0" y="0"/>
                  </a:moveTo>
                  <a:lnTo>
                    <a:pt x="2471358" y="0"/>
                  </a:lnTo>
                  <a:lnTo>
                    <a:pt x="2471358" y="596735"/>
                  </a:lnTo>
                  <a:lnTo>
                    <a:pt x="0" y="596735"/>
                  </a:lnTo>
                  <a:close/>
                </a:path>
              </a:pathLst>
            </a:custGeom>
            <a:blipFill>
              <a:blip r:embed="rId2"/>
              <a:stretch>
                <a:fillRect t="-87962" b="-87962"/>
              </a:stretch>
            </a:blipFill>
          </p:spPr>
        </p:sp>
      </p:grpSp>
      <p:sp>
        <p:nvSpPr>
          <p:cNvPr id="4" name="Freeform 4"/>
          <p:cNvSpPr/>
          <p:nvPr/>
        </p:nvSpPr>
        <p:spPr>
          <a:xfrm rot="-10800000">
            <a:off x="-446644" y="-729856"/>
            <a:ext cx="5363862" cy="5610296"/>
          </a:xfrm>
          <a:custGeom>
            <a:avLst/>
            <a:gdLst/>
            <a:ahLst/>
            <a:cxnLst/>
            <a:rect l="l" t="t" r="r" b="b"/>
            <a:pathLst>
              <a:path w="5363862" h="5610296">
                <a:moveTo>
                  <a:pt x="0" y="0"/>
                </a:moveTo>
                <a:lnTo>
                  <a:pt x="5363862" y="0"/>
                </a:lnTo>
                <a:lnTo>
                  <a:pt x="5363862" y="5610296"/>
                </a:lnTo>
                <a:lnTo>
                  <a:pt x="0" y="5610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flipH="1">
            <a:off x="13370782" y="-729856"/>
            <a:ext cx="5363862" cy="5610296"/>
          </a:xfrm>
          <a:custGeom>
            <a:avLst/>
            <a:gdLst/>
            <a:ahLst/>
            <a:cxnLst/>
            <a:rect l="l" t="t" r="r" b="b"/>
            <a:pathLst>
              <a:path w="5363862" h="5610296">
                <a:moveTo>
                  <a:pt x="5363862" y="0"/>
                </a:moveTo>
                <a:lnTo>
                  <a:pt x="0" y="0"/>
                </a:lnTo>
                <a:lnTo>
                  <a:pt x="0" y="5610296"/>
                </a:lnTo>
                <a:lnTo>
                  <a:pt x="5363862" y="5610296"/>
                </a:lnTo>
                <a:lnTo>
                  <a:pt x="536386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168737" y="6184832"/>
            <a:ext cx="7676927" cy="2114550"/>
          </a:xfrm>
          <a:prstGeom prst="rect">
            <a:avLst/>
          </a:prstGeom>
        </p:spPr>
        <p:txBody>
          <a:bodyPr lIns="0" tIns="0" rIns="0" bIns="0" rtlCol="0" anchor="t">
            <a:spAutoFit/>
          </a:bodyPr>
          <a:lstStyle/>
          <a:p>
            <a:pPr marL="0" lvl="0" indent="0" algn="l">
              <a:lnSpc>
                <a:spcPts val="8399"/>
              </a:lnSpc>
            </a:pPr>
            <a:r>
              <a:rPr lang="en-US" sz="6999" b="1">
                <a:solidFill>
                  <a:srgbClr val="FFFFFF"/>
                </a:solidFill>
                <a:latin typeface="Play Bold"/>
                <a:ea typeface="Play Bold"/>
                <a:cs typeface="Play Bold"/>
                <a:sym typeface="Play Bold"/>
              </a:rPr>
              <a:t>Thank You for Your Attention</a:t>
            </a:r>
          </a:p>
        </p:txBody>
      </p:sp>
      <p:grpSp>
        <p:nvGrpSpPr>
          <p:cNvPr id="7" name="Group 7"/>
          <p:cNvGrpSpPr/>
          <p:nvPr/>
        </p:nvGrpSpPr>
        <p:grpSpPr>
          <a:xfrm>
            <a:off x="9443655" y="6184832"/>
            <a:ext cx="7676927" cy="2251550"/>
            <a:chOff x="0" y="0"/>
            <a:chExt cx="10235902" cy="3002067"/>
          </a:xfrm>
        </p:grpSpPr>
        <p:sp>
          <p:nvSpPr>
            <p:cNvPr id="8" name="TextBox 8"/>
            <p:cNvSpPr txBox="1"/>
            <p:nvPr/>
          </p:nvSpPr>
          <p:spPr>
            <a:xfrm>
              <a:off x="0" y="-47625"/>
              <a:ext cx="10235902" cy="1341670"/>
            </a:xfrm>
            <a:prstGeom prst="rect">
              <a:avLst/>
            </a:prstGeom>
          </p:spPr>
          <p:txBody>
            <a:bodyPr lIns="0" tIns="0" rIns="0" bIns="0" rtlCol="0" anchor="t">
              <a:spAutoFit/>
            </a:bodyPr>
            <a:lstStyle/>
            <a:p>
              <a:pPr marL="0" lvl="0" indent="0" algn="l">
                <a:lnSpc>
                  <a:spcPts val="4004"/>
                </a:lnSpc>
              </a:pPr>
              <a:r>
                <a:rPr lang="en-US" sz="3080" b="1">
                  <a:solidFill>
                    <a:srgbClr val="FFFFFF"/>
                  </a:solidFill>
                  <a:latin typeface="Play Bold"/>
                  <a:ea typeface="Play Bold"/>
                  <a:cs typeface="Play Bold"/>
                  <a:sym typeface="Play Bold"/>
                </a:rPr>
                <a:t>Connect with Shivam Upadhyay for more information about ShivX and its features.</a:t>
              </a:r>
            </a:p>
          </p:txBody>
        </p:sp>
        <p:sp>
          <p:nvSpPr>
            <p:cNvPr id="9" name="TextBox 9"/>
            <p:cNvSpPr txBox="1"/>
            <p:nvPr/>
          </p:nvSpPr>
          <p:spPr>
            <a:xfrm>
              <a:off x="0" y="1748812"/>
              <a:ext cx="10235902" cy="1253255"/>
            </a:xfrm>
            <a:prstGeom prst="rect">
              <a:avLst/>
            </a:prstGeom>
          </p:spPr>
          <p:txBody>
            <a:bodyPr lIns="0" tIns="0" rIns="0" bIns="0" rtlCol="0" anchor="t">
              <a:spAutoFit/>
            </a:bodyPr>
            <a:lstStyle/>
            <a:p>
              <a:pPr marL="0" lvl="0" indent="0" algn="l">
                <a:lnSpc>
                  <a:spcPts val="2504"/>
                </a:lnSpc>
              </a:pPr>
              <a:r>
                <a:rPr lang="en-US" sz="1926">
                  <a:solidFill>
                    <a:srgbClr val="FFFFFF"/>
                  </a:solidFill>
                  <a:latin typeface="Play"/>
                  <a:ea typeface="Play"/>
                  <a:cs typeface="Play"/>
                  <a:sym typeface="Play"/>
                </a:rPr>
                <a:t>ShivX is dedicated to </a:t>
              </a:r>
              <a:r>
                <a:rPr lang="en-US" sz="1926" b="1">
                  <a:solidFill>
                    <a:srgbClr val="FFFFFF"/>
                  </a:solidFill>
                  <a:latin typeface="Play Bold"/>
                  <a:ea typeface="Play Bold"/>
                  <a:cs typeface="Play Bold"/>
                  <a:sym typeface="Play Bold"/>
                </a:rPr>
                <a:t>transforming cloud infrastructure automation</a:t>
              </a:r>
              <a:r>
                <a:rPr lang="en-US" sz="1926">
                  <a:solidFill>
                    <a:srgbClr val="FFFFFF"/>
                  </a:solidFill>
                  <a:latin typeface="Play"/>
                  <a:ea typeface="Play"/>
                  <a:cs typeface="Play"/>
                  <a:sym typeface="Play"/>
                </a:rPr>
                <a:t> for businesses. Feel free to reach out with any questions, insights, or to explore collaboration opportunities in cloud technology.</a:t>
              </a:r>
            </a:p>
          </p:txBody>
        </p:sp>
      </p:gr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l">
              <a:lnSpc>
                <a:spcPts val="2800"/>
              </a:lnSpc>
              <a:spcBef>
                <a:spcPct val="0"/>
              </a:spcBef>
            </a:pPr>
            <a:r>
              <a:rPr lang="en-US" sz="2000">
                <a:solidFill>
                  <a:srgbClr val="FFFFFF"/>
                </a:solidFill>
                <a:latin typeface="Canva Sans"/>
                <a:ea typeface="Canva Sans"/>
                <a:cs typeface="Canva Sans"/>
                <a:sym typeface="Canva Sans"/>
              </a:rPr>
              <a:t>15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F176C8-F3B5-477A-1615-73E8EBE10F46}"/>
              </a:ext>
            </a:extLst>
          </p:cNvPr>
          <p:cNvSpPr>
            <a:spLocks noChangeArrowheads="1"/>
          </p:cNvSpPr>
          <p:nvPr/>
        </p:nvSpPr>
        <p:spPr bwMode="auto">
          <a:xfrm>
            <a:off x="0" y="-72599"/>
            <a:ext cx="18288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spAutoFit/>
          </a:bodyPr>
          <a:lstStyle/>
          <a:p>
            <a:pPr defTabSz="1371600" eaLnBrk="0" fontAlgn="base" hangingPunct="0">
              <a:spcBef>
                <a:spcPct val="0"/>
              </a:spcBef>
              <a:spcAft>
                <a:spcPct val="0"/>
              </a:spcAft>
            </a:pPr>
            <a:r>
              <a:rPr lang="en-US" altLang="en-US" b="1" dirty="0">
                <a:latin typeface="Arial" panose="020B0604020202020204" pitchFamily="34" charset="0"/>
              </a:rPr>
              <a:t>					Hardware &amp; Software Requirements</a:t>
            </a:r>
          </a:p>
          <a:p>
            <a:pPr defTabSz="1371600" eaLnBrk="0" fontAlgn="base" hangingPunct="0">
              <a:spcBef>
                <a:spcPct val="0"/>
              </a:spcBef>
              <a:spcAft>
                <a:spcPct val="0"/>
              </a:spcAft>
            </a:pPr>
            <a:endParaRPr lang="en-US" altLang="en-US" sz="2700" dirty="0">
              <a:latin typeface="Arial" panose="020B0604020202020204" pitchFamily="34" charset="0"/>
            </a:endParaRPr>
          </a:p>
        </p:txBody>
      </p:sp>
      <p:sp>
        <p:nvSpPr>
          <p:cNvPr id="4" name="TextBox 3">
            <a:extLst>
              <a:ext uri="{FF2B5EF4-FFF2-40B4-BE49-F238E27FC236}">
                <a16:creationId xmlns:a16="http://schemas.microsoft.com/office/drawing/2014/main" id="{868242A4-8CAD-919F-BC33-65A8C868A65E}"/>
              </a:ext>
            </a:extLst>
          </p:cNvPr>
          <p:cNvSpPr txBox="1"/>
          <p:nvPr/>
        </p:nvSpPr>
        <p:spPr>
          <a:xfrm>
            <a:off x="1489587" y="758399"/>
            <a:ext cx="9144000" cy="2585323"/>
          </a:xfrm>
          <a:prstGeom prst="rect">
            <a:avLst/>
          </a:prstGeom>
          <a:noFill/>
        </p:spPr>
        <p:txBody>
          <a:bodyPr wrap="square">
            <a:spAutoFit/>
          </a:bodyPr>
          <a:lstStyle/>
          <a:p>
            <a:pPr>
              <a:buNone/>
            </a:pPr>
            <a:r>
              <a:rPr lang="en-US" sz="2700" b="1" dirty="0"/>
              <a:t>Hardware Requirements</a:t>
            </a:r>
          </a:p>
          <a:p>
            <a:pPr>
              <a:buFont typeface="Arial" panose="020B0604020202020204" pitchFamily="34" charset="0"/>
              <a:buChar char="•"/>
            </a:pPr>
            <a:r>
              <a:rPr lang="en-US" sz="2700" dirty="0"/>
              <a:t>Pentium-IV processor or above</a:t>
            </a:r>
          </a:p>
          <a:p>
            <a:pPr>
              <a:buFont typeface="Arial" panose="020B0604020202020204" pitchFamily="34" charset="0"/>
              <a:buChar char="•"/>
            </a:pPr>
            <a:r>
              <a:rPr lang="en-US" sz="2700" dirty="0"/>
              <a:t>Minimum 2GB RAM</a:t>
            </a:r>
          </a:p>
          <a:p>
            <a:pPr>
              <a:buFont typeface="Arial" panose="020B0604020202020204" pitchFamily="34" charset="0"/>
              <a:buChar char="•"/>
            </a:pPr>
            <a:r>
              <a:rPr lang="en-US" sz="2700" dirty="0"/>
              <a:t>40GB Hard Disk</a:t>
            </a:r>
          </a:p>
          <a:p>
            <a:pPr>
              <a:buFont typeface="Arial" panose="020B0604020202020204" pitchFamily="34" charset="0"/>
              <a:buChar char="•"/>
            </a:pPr>
            <a:r>
              <a:rPr lang="en-US" sz="2700" dirty="0"/>
              <a:t>Graphics card (recommended)</a:t>
            </a:r>
          </a:p>
          <a:p>
            <a:pPr>
              <a:buFont typeface="Arial" panose="020B0604020202020204" pitchFamily="34" charset="0"/>
              <a:buChar char="•"/>
            </a:pPr>
            <a:r>
              <a:rPr lang="en-US" sz="2700" dirty="0"/>
              <a:t>Additional interfaces as needed</a:t>
            </a:r>
          </a:p>
        </p:txBody>
      </p:sp>
      <p:sp>
        <p:nvSpPr>
          <p:cNvPr id="6" name="TextBox 5">
            <a:extLst>
              <a:ext uri="{FF2B5EF4-FFF2-40B4-BE49-F238E27FC236}">
                <a16:creationId xmlns:a16="http://schemas.microsoft.com/office/drawing/2014/main" id="{42E3CC63-359B-1D19-6BEF-DDA328675B35}"/>
              </a:ext>
            </a:extLst>
          </p:cNvPr>
          <p:cNvSpPr txBox="1"/>
          <p:nvPr/>
        </p:nvSpPr>
        <p:spPr>
          <a:xfrm>
            <a:off x="1356854" y="3389889"/>
            <a:ext cx="11518491" cy="6324808"/>
          </a:xfrm>
          <a:prstGeom prst="rect">
            <a:avLst/>
          </a:prstGeom>
          <a:noFill/>
        </p:spPr>
        <p:txBody>
          <a:bodyPr wrap="square">
            <a:spAutoFit/>
          </a:bodyPr>
          <a:lstStyle/>
          <a:p>
            <a:pPr>
              <a:buNone/>
            </a:pPr>
            <a:r>
              <a:rPr lang="en-US" sz="2700" b="1" dirty="0"/>
              <a:t>Software Requirements</a:t>
            </a:r>
          </a:p>
          <a:p>
            <a:pPr>
              <a:buFont typeface="Arial" panose="020B0604020202020204" pitchFamily="34" charset="0"/>
              <a:buChar char="•"/>
            </a:pPr>
            <a:r>
              <a:rPr lang="en-US" sz="2700" b="1" dirty="0"/>
              <a:t>Front-end Tools:</a:t>
            </a:r>
            <a:br>
              <a:rPr lang="en-US" sz="2700" dirty="0"/>
            </a:br>
            <a:r>
              <a:rPr lang="en-US" sz="2700" dirty="0"/>
              <a:t>(Specify the IDE or software used for designing the user interface, e.g., Visual Studio Code, Eclipse)</a:t>
            </a:r>
          </a:p>
          <a:p>
            <a:pPr>
              <a:buFont typeface="Arial" panose="020B0604020202020204" pitchFamily="34" charset="0"/>
              <a:buChar char="•"/>
            </a:pPr>
            <a:r>
              <a:rPr lang="en-US" sz="2700" b="1" dirty="0"/>
              <a:t>Back-end/Database:</a:t>
            </a:r>
            <a:br>
              <a:rPr lang="en-US" sz="2700" dirty="0"/>
            </a:br>
            <a:r>
              <a:rPr lang="en-US" sz="2700" dirty="0"/>
              <a:t>(Mention the database or storage solution, e.g., MySQL, MongoDB)</a:t>
            </a:r>
          </a:p>
          <a:p>
            <a:pPr>
              <a:buFont typeface="Arial" panose="020B0604020202020204" pitchFamily="34" charset="0"/>
              <a:buChar char="•"/>
            </a:pPr>
            <a:r>
              <a:rPr lang="en-US" sz="2700" b="1" dirty="0"/>
              <a:t>Programming Language:</a:t>
            </a:r>
            <a:br>
              <a:rPr lang="en-US" sz="2700" dirty="0"/>
            </a:br>
            <a:r>
              <a:rPr lang="en-US" sz="2700" dirty="0"/>
              <a:t>(State the main coding language, e.g., Python, Java, C#)</a:t>
            </a:r>
          </a:p>
          <a:p>
            <a:pPr>
              <a:buFont typeface="Arial" panose="020B0604020202020204" pitchFamily="34" charset="0"/>
              <a:buChar char="•"/>
            </a:pPr>
            <a:r>
              <a:rPr lang="en-US" sz="2700" b="1" dirty="0"/>
              <a:t>Internet Technologies:</a:t>
            </a:r>
            <a:br>
              <a:rPr lang="en-US" sz="2700" dirty="0"/>
            </a:br>
            <a:r>
              <a:rPr lang="en-US" sz="2700" dirty="0"/>
              <a:t>TCP/IP, FTP, Telnet, SMTP, Java, RMI, CORBA, Swing, JSP, Servlets</a:t>
            </a:r>
          </a:p>
          <a:p>
            <a:pPr>
              <a:buFont typeface="Arial" panose="020B0604020202020204" pitchFamily="34" charset="0"/>
              <a:buChar char="•"/>
            </a:pPr>
            <a:r>
              <a:rPr lang="en-US" sz="2700" b="1" dirty="0"/>
              <a:t>Operating Systems:</a:t>
            </a:r>
            <a:br>
              <a:rPr lang="en-US" sz="2700" dirty="0"/>
            </a:br>
            <a:r>
              <a:rPr lang="en-US" sz="2700" dirty="0"/>
              <a:t>Windows 10/8/7/XP/Vista, UNIX, Linux, Android</a:t>
            </a:r>
          </a:p>
          <a:p>
            <a:endParaRPr lang="en-US" sz="2700" dirty="0"/>
          </a:p>
          <a:p>
            <a:pPr>
              <a:buFont typeface="Arial" panose="020B0604020202020204" pitchFamily="34" charset="0"/>
              <a:buChar char="•"/>
            </a:pPr>
            <a:r>
              <a:rPr lang="en-US" sz="2700" i="1" dirty="0"/>
              <a:t>These requirements ensure the project is developed using up-to-date technology and is compatible with current industry standards.</a:t>
            </a:r>
            <a:endParaRPr lang="en-US" sz="2700" dirty="0"/>
          </a:p>
        </p:txBody>
      </p:sp>
    </p:spTree>
    <p:extLst>
      <p:ext uri="{BB962C8B-B14F-4D97-AF65-F5344CB8AC3E}">
        <p14:creationId xmlns:p14="http://schemas.microsoft.com/office/powerpoint/2010/main" val="645916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F488682A-AC85-7727-C97A-51B20BC16C6A}"/>
              </a:ext>
            </a:extLst>
          </p:cNvPr>
          <p:cNvGraphicFramePr>
            <a:graphicFrameLocks noGrp="1"/>
          </p:cNvGraphicFramePr>
          <p:nvPr>
            <p:ph idx="1"/>
            <p:extLst>
              <p:ext uri="{D42A27DB-BD31-4B8C-83A1-F6EECF244321}">
                <p14:modId xmlns:p14="http://schemas.microsoft.com/office/powerpoint/2010/main" val="33672425"/>
              </p:ext>
            </p:extLst>
          </p:nvPr>
        </p:nvGraphicFramePr>
        <p:xfrm>
          <a:off x="1524000" y="4508500"/>
          <a:ext cx="14173200" cy="3759203"/>
        </p:xfrm>
        <a:graphic>
          <a:graphicData uri="http://schemas.openxmlformats.org/drawingml/2006/table">
            <a:tbl>
              <a:tblPr/>
              <a:tblGrid>
                <a:gridCol w="7086600">
                  <a:extLst>
                    <a:ext uri="{9D8B030D-6E8A-4147-A177-3AD203B41FA5}">
                      <a16:colId xmlns:a16="http://schemas.microsoft.com/office/drawing/2014/main" val="1300632393"/>
                    </a:ext>
                  </a:extLst>
                </a:gridCol>
                <a:gridCol w="7086600">
                  <a:extLst>
                    <a:ext uri="{9D8B030D-6E8A-4147-A177-3AD203B41FA5}">
                      <a16:colId xmlns:a16="http://schemas.microsoft.com/office/drawing/2014/main" val="85525099"/>
                    </a:ext>
                  </a:extLst>
                </a:gridCol>
              </a:tblGrid>
              <a:tr h="537029">
                <a:tc>
                  <a:txBody>
                    <a:bodyPr/>
                    <a:lstStyle/>
                    <a:p>
                      <a:r>
                        <a:rPr lang="en-US">
                          <a:latin typeface="Arial" panose="020B0604020202020204" pitchFamily="34" charset="0"/>
                          <a:cs typeface="Arial" panose="020B0604020202020204" pitchFamily="34" charset="0"/>
                        </a:rPr>
                        <a:t>Layer</a:t>
                      </a:r>
                    </a:p>
                  </a:txBody>
                  <a:tcPr anchor="ctr">
                    <a:lnL>
                      <a:noFill/>
                    </a:lnL>
                    <a:lnR>
                      <a:noFill/>
                    </a:lnR>
                    <a:lnT>
                      <a:noFill/>
                    </a:lnT>
                    <a:lnB>
                      <a:noFill/>
                    </a:lnB>
                    <a:noFill/>
                  </a:tcPr>
                </a:tc>
                <a:tc>
                  <a:txBody>
                    <a:bodyPr/>
                    <a:lstStyle/>
                    <a:p>
                      <a:r>
                        <a:rPr lang="en-US">
                          <a:latin typeface="Arial" panose="020B0604020202020204" pitchFamily="34" charset="0"/>
                          <a:cs typeface="Arial" panose="020B0604020202020204" pitchFamily="34" charset="0"/>
                        </a:rPr>
                        <a:t>Technology</a:t>
                      </a:r>
                    </a:p>
                  </a:txBody>
                  <a:tcPr anchor="ctr">
                    <a:lnL>
                      <a:noFill/>
                    </a:lnL>
                    <a:lnR>
                      <a:noFill/>
                    </a:lnR>
                    <a:lnT>
                      <a:noFill/>
                    </a:lnT>
                    <a:lnB>
                      <a:noFill/>
                    </a:lnB>
                    <a:noFill/>
                  </a:tcPr>
                </a:tc>
                <a:extLst>
                  <a:ext uri="{0D108BD9-81ED-4DB2-BD59-A6C34878D82A}">
                    <a16:rowId xmlns:a16="http://schemas.microsoft.com/office/drawing/2014/main" val="2591716424"/>
                  </a:ext>
                </a:extLst>
              </a:tr>
              <a:tr h="537029">
                <a:tc>
                  <a:txBody>
                    <a:bodyPr/>
                    <a:lstStyle/>
                    <a:p>
                      <a:r>
                        <a:rPr lang="en-US" dirty="0">
                          <a:latin typeface="Arial" panose="020B0604020202020204" pitchFamily="34" charset="0"/>
                          <a:cs typeface="Arial" panose="020B0604020202020204" pitchFamily="34" charset="0"/>
                        </a:rPr>
                        <a:t>Frontend</a:t>
                      </a:r>
                    </a:p>
                  </a:txBody>
                  <a:tcPr anchor="ctr">
                    <a:lnL>
                      <a:noFill/>
                    </a:lnL>
                    <a:lnR>
                      <a:noFill/>
                    </a:lnR>
                    <a:lnT>
                      <a:noFill/>
                    </a:lnT>
                    <a:lnB>
                      <a:noFill/>
                    </a:lnB>
                    <a:noFill/>
                  </a:tcPr>
                </a:tc>
                <a:tc>
                  <a:txBody>
                    <a:bodyPr/>
                    <a:lstStyle/>
                    <a:p>
                      <a:r>
                        <a:rPr lang="en-US">
                          <a:latin typeface="Arial" panose="020B0604020202020204" pitchFamily="34" charset="0"/>
                          <a:cs typeface="Arial" panose="020B0604020202020204" pitchFamily="34" charset="0"/>
                        </a:rPr>
                        <a:t>HTML5, CSS3, JavaScript, ReactJS</a:t>
                      </a:r>
                    </a:p>
                  </a:txBody>
                  <a:tcPr anchor="ctr">
                    <a:lnL>
                      <a:noFill/>
                    </a:lnL>
                    <a:lnR>
                      <a:noFill/>
                    </a:lnR>
                    <a:lnT>
                      <a:noFill/>
                    </a:lnT>
                    <a:lnB>
                      <a:noFill/>
                    </a:lnB>
                    <a:noFill/>
                  </a:tcPr>
                </a:tc>
                <a:extLst>
                  <a:ext uri="{0D108BD9-81ED-4DB2-BD59-A6C34878D82A}">
                    <a16:rowId xmlns:a16="http://schemas.microsoft.com/office/drawing/2014/main" val="3429105558"/>
                  </a:ext>
                </a:extLst>
              </a:tr>
              <a:tr h="537029">
                <a:tc>
                  <a:txBody>
                    <a:bodyPr/>
                    <a:lstStyle/>
                    <a:p>
                      <a:r>
                        <a:rPr lang="en-US">
                          <a:latin typeface="Arial" panose="020B0604020202020204" pitchFamily="34" charset="0"/>
                          <a:cs typeface="Arial" panose="020B0604020202020204" pitchFamily="34" charset="0"/>
                        </a:rPr>
                        <a:t>Charts/Graphs</a:t>
                      </a:r>
                    </a:p>
                  </a:txBody>
                  <a:tcPr anchor="ctr">
                    <a:lnL>
                      <a:noFill/>
                    </a:lnL>
                    <a:lnR>
                      <a:noFill/>
                    </a:lnR>
                    <a:lnT>
                      <a:noFill/>
                    </a:lnT>
                    <a:lnB>
                      <a:noFill/>
                    </a:lnB>
                    <a:noFill/>
                  </a:tcPr>
                </a:tc>
                <a:tc>
                  <a:txBody>
                    <a:bodyPr/>
                    <a:lstStyle/>
                    <a:p>
                      <a:r>
                        <a:rPr lang="en-US">
                          <a:latin typeface="Arial" panose="020B0604020202020204" pitchFamily="34" charset="0"/>
                          <a:cs typeface="Arial" panose="020B0604020202020204" pitchFamily="34" charset="0"/>
                        </a:rPr>
                        <a:t>Chart.js</a:t>
                      </a:r>
                    </a:p>
                  </a:txBody>
                  <a:tcPr anchor="ctr">
                    <a:lnL>
                      <a:noFill/>
                    </a:lnL>
                    <a:lnR>
                      <a:noFill/>
                    </a:lnR>
                    <a:lnT>
                      <a:noFill/>
                    </a:lnT>
                    <a:lnB>
                      <a:noFill/>
                    </a:lnB>
                    <a:noFill/>
                  </a:tcPr>
                </a:tc>
                <a:extLst>
                  <a:ext uri="{0D108BD9-81ED-4DB2-BD59-A6C34878D82A}">
                    <a16:rowId xmlns:a16="http://schemas.microsoft.com/office/drawing/2014/main" val="3255885458"/>
                  </a:ext>
                </a:extLst>
              </a:tr>
              <a:tr h="537029">
                <a:tc>
                  <a:txBody>
                    <a:bodyPr/>
                    <a:lstStyle/>
                    <a:p>
                      <a:r>
                        <a:rPr lang="en-US">
                          <a:latin typeface="Arial" panose="020B0604020202020204" pitchFamily="34" charset="0"/>
                          <a:cs typeface="Arial" panose="020B0604020202020204" pitchFamily="34" charset="0"/>
                        </a:rPr>
                        <a:t>UI Transpiler</a:t>
                      </a:r>
                    </a:p>
                  </a:txBody>
                  <a:tcPr anchor="ctr">
                    <a:lnL>
                      <a:noFill/>
                    </a:lnL>
                    <a:lnR>
                      <a:noFill/>
                    </a:lnR>
                    <a:lnT>
                      <a:noFill/>
                    </a:lnT>
                    <a:lnB>
                      <a:noFill/>
                    </a:lnB>
                    <a:noFill/>
                  </a:tcPr>
                </a:tc>
                <a:tc>
                  <a:txBody>
                    <a:bodyPr/>
                    <a:lstStyle/>
                    <a:p>
                      <a:r>
                        <a:rPr lang="en-US">
                          <a:latin typeface="Arial" panose="020B0604020202020204" pitchFamily="34" charset="0"/>
                          <a:cs typeface="Arial" panose="020B0604020202020204" pitchFamily="34" charset="0"/>
                        </a:rPr>
                        <a:t>Babel Standalone</a:t>
                      </a:r>
                    </a:p>
                  </a:txBody>
                  <a:tcPr anchor="ctr">
                    <a:lnL>
                      <a:noFill/>
                    </a:lnL>
                    <a:lnR>
                      <a:noFill/>
                    </a:lnR>
                    <a:lnT>
                      <a:noFill/>
                    </a:lnT>
                    <a:lnB>
                      <a:noFill/>
                    </a:lnB>
                    <a:noFill/>
                  </a:tcPr>
                </a:tc>
                <a:extLst>
                  <a:ext uri="{0D108BD9-81ED-4DB2-BD59-A6C34878D82A}">
                    <a16:rowId xmlns:a16="http://schemas.microsoft.com/office/drawing/2014/main" val="1855258657"/>
                  </a:ext>
                </a:extLst>
              </a:tr>
              <a:tr h="537029">
                <a:tc>
                  <a:txBody>
                    <a:bodyPr/>
                    <a:lstStyle/>
                    <a:p>
                      <a:r>
                        <a:rPr lang="en-US">
                          <a:latin typeface="Arial" panose="020B0604020202020204" pitchFamily="34" charset="0"/>
                          <a:cs typeface="Arial" panose="020B0604020202020204" pitchFamily="34" charset="0"/>
                        </a:rPr>
                        <a:t>Styling</a:t>
                      </a:r>
                    </a:p>
                  </a:txBody>
                  <a:tcPr anchor="ctr">
                    <a:lnL>
                      <a:noFill/>
                    </a:lnL>
                    <a:lnR>
                      <a:noFill/>
                    </a:lnR>
                    <a:lnT>
                      <a:noFill/>
                    </a:lnT>
                    <a:lnB>
                      <a:noFill/>
                    </a:lnB>
                    <a:noFill/>
                  </a:tcPr>
                </a:tc>
                <a:tc>
                  <a:txBody>
                    <a:bodyPr/>
                    <a:lstStyle/>
                    <a:p>
                      <a:r>
                        <a:rPr lang="en-US">
                          <a:latin typeface="Arial" panose="020B0604020202020204" pitchFamily="34" charset="0"/>
                          <a:cs typeface="Arial" panose="020B0604020202020204" pitchFamily="34" charset="0"/>
                        </a:rPr>
                        <a:t>Google Fonts (Inter), Custom CSS</a:t>
                      </a:r>
                    </a:p>
                  </a:txBody>
                  <a:tcPr anchor="ctr">
                    <a:lnL>
                      <a:noFill/>
                    </a:lnL>
                    <a:lnR>
                      <a:noFill/>
                    </a:lnR>
                    <a:lnT>
                      <a:noFill/>
                    </a:lnT>
                    <a:lnB>
                      <a:noFill/>
                    </a:lnB>
                    <a:noFill/>
                  </a:tcPr>
                </a:tc>
                <a:extLst>
                  <a:ext uri="{0D108BD9-81ED-4DB2-BD59-A6C34878D82A}">
                    <a16:rowId xmlns:a16="http://schemas.microsoft.com/office/drawing/2014/main" val="3135688615"/>
                  </a:ext>
                </a:extLst>
              </a:tr>
              <a:tr h="537029">
                <a:tc>
                  <a:txBody>
                    <a:bodyPr/>
                    <a:lstStyle/>
                    <a:p>
                      <a:r>
                        <a:rPr lang="en-US">
                          <a:latin typeface="Arial" panose="020B0604020202020204" pitchFamily="34" charset="0"/>
                          <a:cs typeface="Arial" panose="020B0604020202020204" pitchFamily="34" charset="0"/>
                        </a:rPr>
                        <a:t>Data Handling</a:t>
                      </a:r>
                    </a:p>
                  </a:txBody>
                  <a:tcPr anchor="ctr">
                    <a:lnL>
                      <a:noFill/>
                    </a:lnL>
                    <a:lnR>
                      <a:noFill/>
                    </a:lnR>
                    <a:lnT>
                      <a:noFill/>
                    </a:lnT>
                    <a:lnB>
                      <a:noFill/>
                    </a:lnB>
                    <a:noFill/>
                  </a:tcPr>
                </a:tc>
                <a:tc>
                  <a:txBody>
                    <a:bodyPr/>
                    <a:lstStyle/>
                    <a:p>
                      <a:r>
                        <a:rPr lang="en-US">
                          <a:latin typeface="Arial" panose="020B0604020202020204" pitchFamily="34" charset="0"/>
                          <a:cs typeface="Arial" panose="020B0604020202020204" pitchFamily="34" charset="0"/>
                        </a:rPr>
                        <a:t>Static (sample data)</a:t>
                      </a:r>
                    </a:p>
                  </a:txBody>
                  <a:tcPr anchor="ctr">
                    <a:lnL>
                      <a:noFill/>
                    </a:lnL>
                    <a:lnR>
                      <a:noFill/>
                    </a:lnR>
                    <a:lnT>
                      <a:noFill/>
                    </a:lnT>
                    <a:lnB>
                      <a:noFill/>
                    </a:lnB>
                    <a:noFill/>
                  </a:tcPr>
                </a:tc>
                <a:extLst>
                  <a:ext uri="{0D108BD9-81ED-4DB2-BD59-A6C34878D82A}">
                    <a16:rowId xmlns:a16="http://schemas.microsoft.com/office/drawing/2014/main" val="1248229306"/>
                  </a:ext>
                </a:extLst>
              </a:tr>
              <a:tr h="537029">
                <a:tc>
                  <a:txBody>
                    <a:bodyPr/>
                    <a:lstStyle/>
                    <a:p>
                      <a:r>
                        <a:rPr lang="en-US">
                          <a:latin typeface="Arial" panose="020B0604020202020204" pitchFamily="34" charset="0"/>
                          <a:cs typeface="Arial" panose="020B0604020202020204" pitchFamily="34" charset="0"/>
                        </a:rPr>
                        <a:t>Rendering Engine</a:t>
                      </a:r>
                    </a:p>
                  </a:txBody>
                  <a:tcPr anchor="ctr">
                    <a:lnL>
                      <a:noFill/>
                    </a:lnL>
                    <a:lnR>
                      <a:noFill/>
                    </a:lnR>
                    <a:lnT>
                      <a:noFill/>
                    </a:lnT>
                    <a:lnB>
                      <a:noFill/>
                    </a:lnB>
                    <a:noFill/>
                  </a:tcPr>
                </a:tc>
                <a:tc>
                  <a:txBody>
                    <a:bodyPr/>
                    <a:lstStyle/>
                    <a:p>
                      <a:r>
                        <a:rPr lang="en-US" dirty="0" err="1">
                          <a:latin typeface="Arial" panose="020B0604020202020204" pitchFamily="34" charset="0"/>
                          <a:cs typeface="Arial" panose="020B0604020202020204" pitchFamily="34" charset="0"/>
                        </a:rPr>
                        <a:t>ReactDOM</a:t>
                      </a:r>
                      <a:endParaRPr lang="en-US" dirty="0">
                        <a:latin typeface="Arial" panose="020B0604020202020204" pitchFamily="34" charset="0"/>
                        <a:cs typeface="Arial" panose="020B0604020202020204" pitchFamily="34" charset="0"/>
                      </a:endParaRPr>
                    </a:p>
                  </a:txBody>
                  <a:tcPr anchor="ctr">
                    <a:lnL>
                      <a:noFill/>
                    </a:lnL>
                    <a:lnR>
                      <a:noFill/>
                    </a:lnR>
                    <a:lnT>
                      <a:noFill/>
                    </a:lnT>
                    <a:lnB>
                      <a:noFill/>
                    </a:lnB>
                    <a:noFill/>
                  </a:tcPr>
                </a:tc>
                <a:extLst>
                  <a:ext uri="{0D108BD9-81ED-4DB2-BD59-A6C34878D82A}">
                    <a16:rowId xmlns:a16="http://schemas.microsoft.com/office/drawing/2014/main" val="228856152"/>
                  </a:ext>
                </a:extLst>
              </a:tr>
            </a:tbl>
          </a:graphicData>
        </a:graphic>
      </p:graphicFrame>
      <p:sp>
        <p:nvSpPr>
          <p:cNvPr id="6" name="Rectangle 3">
            <a:extLst>
              <a:ext uri="{FF2B5EF4-FFF2-40B4-BE49-F238E27FC236}">
                <a16:creationId xmlns:a16="http://schemas.microsoft.com/office/drawing/2014/main" id="{9E6ABAAD-9A47-C73F-F20F-F3004C5A34AD}"/>
              </a:ext>
            </a:extLst>
          </p:cNvPr>
          <p:cNvSpPr>
            <a:spLocks noChangeArrowheads="1"/>
          </p:cNvSpPr>
          <p:nvPr/>
        </p:nvSpPr>
        <p:spPr bwMode="auto">
          <a:xfrm rot="10800000" flipV="1">
            <a:off x="4775083" y="1178813"/>
            <a:ext cx="105868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err="1">
                <a:ln>
                  <a:noFill/>
                </a:ln>
                <a:solidFill>
                  <a:schemeClr val="tx1"/>
                </a:solidFill>
                <a:effectLst/>
                <a:latin typeface="Arial" panose="020B0604020202020204" pitchFamily="34" charset="0"/>
              </a:rPr>
              <a:t>ShivX</a:t>
            </a:r>
            <a:r>
              <a:rPr kumimoji="0" lang="en-US" altLang="en-US" sz="2400" b="1" i="0" u="none" strike="noStrike" cap="none" normalizeH="0" baseline="0" dirty="0">
                <a:ln>
                  <a:noFill/>
                </a:ln>
                <a:solidFill>
                  <a:schemeClr val="tx1"/>
                </a:solidFill>
                <a:effectLst/>
                <a:latin typeface="Arial" panose="020B0604020202020204" pitchFamily="34" charset="0"/>
              </a:rPr>
              <a:t> Application: Code &amp; Implementation Overview</a:t>
            </a:r>
          </a:p>
        </p:txBody>
      </p:sp>
      <p:sp>
        <p:nvSpPr>
          <p:cNvPr id="7" name="Rectangle 4">
            <a:extLst>
              <a:ext uri="{FF2B5EF4-FFF2-40B4-BE49-F238E27FC236}">
                <a16:creationId xmlns:a16="http://schemas.microsoft.com/office/drawing/2014/main" id="{40043067-81EE-8B72-898E-87C051AA54E4}"/>
              </a:ext>
            </a:extLst>
          </p:cNvPr>
          <p:cNvSpPr>
            <a:spLocks noChangeArrowheads="1"/>
          </p:cNvSpPr>
          <p:nvPr/>
        </p:nvSpPr>
        <p:spPr bwMode="auto">
          <a:xfrm>
            <a:off x="0" y="45720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95120D63-A105-F926-F5CF-41D686DC4B35}"/>
              </a:ext>
            </a:extLst>
          </p:cNvPr>
          <p:cNvSpPr txBox="1"/>
          <p:nvPr/>
        </p:nvSpPr>
        <p:spPr>
          <a:xfrm>
            <a:off x="1219200" y="3310370"/>
            <a:ext cx="12801600"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 Technology Stack Used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1535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9575-FA09-F828-5666-6ECAD533E173}"/>
              </a:ext>
            </a:extLst>
          </p:cNvPr>
          <p:cNvSpPr>
            <a:spLocks noGrp="1"/>
          </p:cNvSpPr>
          <p:nvPr>
            <p:ph type="title"/>
          </p:nvPr>
        </p:nvSpPr>
        <p:spPr>
          <a:xfrm>
            <a:off x="457200" y="274638"/>
            <a:ext cx="13258800" cy="1143000"/>
          </a:xfrm>
        </p:spPr>
        <p:txBody>
          <a:bodyPr/>
          <a:lstStyle/>
          <a:p>
            <a:r>
              <a:rPr lang="en-US" dirty="0">
                <a:latin typeface="Arial" panose="020B0604020202020204" pitchFamily="34" charset="0"/>
                <a:cs typeface="Arial" panose="020B0604020202020204" pitchFamily="34" charset="0"/>
              </a:rPr>
              <a:t>🧱 2. </a:t>
            </a:r>
            <a:r>
              <a:rPr lang="en-US" b="1" dirty="0">
                <a:latin typeface="Arial" panose="020B0604020202020204" pitchFamily="34" charset="0"/>
                <a:cs typeface="Arial" panose="020B0604020202020204" pitchFamily="34" charset="0"/>
              </a:rPr>
              <a:t>App Architecture</a:t>
            </a:r>
            <a:endParaRPr lang="en-US"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C71D49BA-3C97-9CC6-4E15-486B70BEBB98}"/>
              </a:ext>
            </a:extLst>
          </p:cNvPr>
          <p:cNvSpPr>
            <a:spLocks noGrp="1" noChangeArrowheads="1"/>
          </p:cNvSpPr>
          <p:nvPr>
            <p:ph idx="1"/>
          </p:nvPr>
        </p:nvSpPr>
        <p:spPr bwMode="auto">
          <a:xfrm>
            <a:off x="457200" y="5174042"/>
            <a:ext cx="1645354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The app is built as a </a:t>
            </a:r>
            <a:r>
              <a:rPr kumimoji="0" lang="en-US" altLang="en-US" sz="3600" b="1" i="0" u="none" strike="noStrike" cap="none" normalizeH="0" baseline="0" dirty="0">
                <a:ln>
                  <a:noFill/>
                </a:ln>
                <a:solidFill>
                  <a:schemeClr val="tx1"/>
                </a:solidFill>
                <a:effectLst/>
                <a:latin typeface="Arial" panose="020B0604020202020204" pitchFamily="34" charset="0"/>
              </a:rPr>
              <a:t>Single Page Application (SPA)</a:t>
            </a:r>
            <a:r>
              <a:rPr kumimoji="0" lang="en-US" altLang="en-US" sz="3600" b="0" i="0" u="none" strike="noStrike" cap="none" normalizeH="0" baseline="0" dirty="0">
                <a:ln>
                  <a:noFill/>
                </a:ln>
                <a:solidFill>
                  <a:schemeClr val="tx1"/>
                </a:solidFill>
                <a:effectLst/>
                <a:latin typeface="Arial" panose="020B0604020202020204" pitchFamily="34" charset="0"/>
              </a:rPr>
              <a:t> using </a:t>
            </a:r>
            <a:r>
              <a:rPr kumimoji="0" lang="en-US" altLang="en-US" sz="3600" b="1" i="0" u="none" strike="noStrike" cap="none" normalizeH="0" baseline="0" dirty="0">
                <a:ln>
                  <a:noFill/>
                </a:ln>
                <a:solidFill>
                  <a:schemeClr val="tx1"/>
                </a:solidFill>
                <a:effectLst/>
                <a:latin typeface="Arial" panose="020B0604020202020204" pitchFamily="34" charset="0"/>
              </a:rPr>
              <a:t>ReactJS</a:t>
            </a:r>
            <a:r>
              <a:rPr kumimoji="0" lang="en-US" altLang="en-US" sz="3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Components are dynamically rendered based on user selection using </a:t>
            </a:r>
            <a:r>
              <a:rPr kumimoji="0" lang="en-US" altLang="en-US" sz="3600" b="0" i="0" u="none" strike="noStrike" cap="none" normalizeH="0" baseline="0" dirty="0" err="1">
                <a:ln>
                  <a:noFill/>
                </a:ln>
                <a:solidFill>
                  <a:schemeClr val="tx1"/>
                </a:solidFill>
                <a:effectLst/>
                <a:latin typeface="Arial" panose="020B0604020202020204" pitchFamily="34" charset="0"/>
              </a:rPr>
              <a:t>usestate</a:t>
            </a:r>
            <a:r>
              <a:rPr kumimoji="0" lang="en-US" altLang="en-US" sz="2400" b="0" i="0" u="none" strike="noStrike" cap="none" normalizeH="0" baseline="0" dirty="0">
                <a:ln>
                  <a:noFill/>
                </a:ln>
                <a:solidFill>
                  <a:schemeClr val="tx1"/>
                </a:solidFill>
                <a:effectLst/>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The layout is composed of: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A </a:t>
            </a:r>
            <a:r>
              <a:rPr kumimoji="0" lang="en-US" altLang="en-US" sz="3600" b="1" i="0" u="none" strike="noStrike" cap="none" normalizeH="0" baseline="0" dirty="0">
                <a:ln>
                  <a:noFill/>
                </a:ln>
                <a:solidFill>
                  <a:schemeClr val="tx1"/>
                </a:solidFill>
                <a:effectLst/>
                <a:latin typeface="Arial" panose="020B0604020202020204" pitchFamily="34" charset="0"/>
              </a:rPr>
              <a:t>Sidebar</a:t>
            </a:r>
            <a:r>
              <a:rPr kumimoji="0" lang="en-US" altLang="en-US" sz="3600" b="0" i="0" u="none" strike="noStrike" cap="none" normalizeH="0" baseline="0" dirty="0">
                <a:ln>
                  <a:noFill/>
                </a:ln>
                <a:solidFill>
                  <a:schemeClr val="tx1"/>
                </a:solidFill>
                <a:effectLst/>
                <a:latin typeface="Arial" panose="020B0604020202020204" pitchFamily="34" charset="0"/>
              </a:rPr>
              <a:t> (navigation menu)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A </a:t>
            </a:r>
            <a:r>
              <a:rPr kumimoji="0" lang="en-US" altLang="en-US" sz="3600" b="1" i="0" u="none" strike="noStrike" cap="none" normalizeH="0" baseline="0" dirty="0">
                <a:ln>
                  <a:noFill/>
                </a:ln>
                <a:solidFill>
                  <a:schemeClr val="tx1"/>
                </a:solidFill>
                <a:effectLst/>
                <a:latin typeface="Arial" panose="020B0604020202020204" pitchFamily="34" charset="0"/>
              </a:rPr>
              <a:t>Main Content Area</a:t>
            </a:r>
            <a:r>
              <a:rPr kumimoji="0" lang="en-US" altLang="en-US" sz="3600" b="0" i="0" u="none" strike="noStrike" cap="none" normalizeH="0" baseline="0" dirty="0">
                <a:ln>
                  <a:noFill/>
                </a:ln>
                <a:solidFill>
                  <a:schemeClr val="tx1"/>
                </a:solidFill>
                <a:effectLst/>
                <a:latin typeface="Arial" panose="020B0604020202020204" pitchFamily="34" charset="0"/>
              </a:rPr>
              <a:t> (which renders the current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447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2583-27E4-608F-7725-CFBF1A4A4674}"/>
              </a:ext>
            </a:extLst>
          </p:cNvPr>
          <p:cNvSpPr>
            <a:spLocks noGrp="1"/>
          </p:cNvSpPr>
          <p:nvPr>
            <p:ph type="title"/>
          </p:nvPr>
        </p:nvSpPr>
        <p:spPr>
          <a:xfrm>
            <a:off x="457200" y="876300"/>
            <a:ext cx="15163800" cy="1371600"/>
          </a:xfrm>
        </p:spPr>
        <p:txBody>
          <a:bodyPr/>
          <a:lstStyle/>
          <a:p>
            <a:r>
              <a:rPr lang="en-US" dirty="0">
                <a:latin typeface="Arial" panose="020B0604020202020204" pitchFamily="34" charset="0"/>
                <a:cs typeface="Arial" panose="020B0604020202020204" pitchFamily="34" charset="0"/>
              </a:rPr>
              <a:t>🧩 3. </a:t>
            </a:r>
            <a:r>
              <a:rPr lang="en-US" b="1" dirty="0">
                <a:latin typeface="Arial" panose="020B0604020202020204" pitchFamily="34" charset="0"/>
                <a:cs typeface="Arial" panose="020B0604020202020204" pitchFamily="34" charset="0"/>
              </a:rPr>
              <a:t>Modules &amp; Code Breakdown</a:t>
            </a:r>
            <a:endParaRPr lang="en-US"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D6CD5EC7-AA2F-F308-BB03-6601D6538CDE}"/>
              </a:ext>
            </a:extLst>
          </p:cNvPr>
          <p:cNvSpPr>
            <a:spLocks noGrp="1" noChangeArrowheads="1"/>
          </p:cNvSpPr>
          <p:nvPr>
            <p:ph idx="1"/>
          </p:nvPr>
        </p:nvSpPr>
        <p:spPr bwMode="auto">
          <a:xfrm>
            <a:off x="685800" y="2764425"/>
            <a:ext cx="12344400"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 A. Login Module Component</a:t>
            </a:r>
            <a:r>
              <a:rPr kumimoji="0" lang="en-US" altLang="en-US" sz="4000" b="0" i="0" u="none" strike="noStrike" cap="none" normalizeH="0" baseline="0" dirty="0">
                <a:ln>
                  <a:noFill/>
                </a:ln>
                <a:solidFill>
                  <a:schemeClr val="tx1"/>
                </a:solidFill>
                <a:effectLst/>
                <a:latin typeface="Arial" panose="020B0604020202020204" pitchFamily="34" charset="0"/>
              </a:rPr>
              <a:t>:</a:t>
            </a:r>
            <a:r>
              <a:rPr lang="en-US" altLang="en-US" sz="6000" dirty="0">
                <a:latin typeface="Arial" panose="020B0604020202020204" pitchFamily="34" charset="0"/>
              </a:rPr>
              <a:t> </a:t>
            </a:r>
            <a:r>
              <a:rPr lang="en-US" altLang="en-US" dirty="0">
                <a:latin typeface="Arial" panose="020B0604020202020204" pitchFamily="34" charset="0"/>
              </a:rPr>
              <a:t>Login()</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Allows user to enter credentials and get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Logic</a:t>
            </a:r>
            <a:r>
              <a:rPr kumimoji="0" lang="en-US" altLang="en-US" sz="1800" b="0" i="0" u="none" strike="noStrike" cap="none" normalizeH="0" baseline="0" dirty="0">
                <a:ln>
                  <a:noFill/>
                </a:ln>
                <a:solidFill>
                  <a:schemeClr val="tx1"/>
                </a:solidFill>
                <a:effectLst/>
                <a:latin typeface="Arial" panose="020B0604020202020204" pitchFamily="34" charset="0"/>
              </a:rPr>
              <a:t>: Simple validation using </a:t>
            </a:r>
            <a:r>
              <a:rPr kumimoji="0" lang="en-US" altLang="en-US" sz="1800" b="0" i="0" u="none" strike="noStrike" cap="none" normalizeH="0" baseline="0" dirty="0" err="1">
                <a:ln>
                  <a:noFill/>
                </a:ln>
                <a:solidFill>
                  <a:schemeClr val="tx1"/>
                </a:solidFill>
                <a:effectLst/>
                <a:latin typeface="Arial" panose="020B0604020202020204" pitchFamily="34" charset="0"/>
              </a:rPr>
              <a:t>Usestate</a:t>
            </a:r>
            <a:r>
              <a:rPr kumimoji="0" lang="en-US" altLang="en-US" sz="20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shows success/failure messages.</a:t>
            </a: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Used Technologies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HTML input fields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React state management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Example Code Snippet</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8" name="Picture 7">
            <a:extLst>
              <a:ext uri="{FF2B5EF4-FFF2-40B4-BE49-F238E27FC236}">
                <a16:creationId xmlns:a16="http://schemas.microsoft.com/office/drawing/2014/main" id="{13F9AD13-3B17-5C3D-A7DC-1BDE39194686}"/>
              </a:ext>
            </a:extLst>
          </p:cNvPr>
          <p:cNvPicPr>
            <a:picLocks noChangeAspect="1"/>
          </p:cNvPicPr>
          <p:nvPr/>
        </p:nvPicPr>
        <p:blipFill>
          <a:blip r:embed="rId2"/>
          <a:stretch>
            <a:fillRect/>
          </a:stretch>
        </p:blipFill>
        <p:spPr>
          <a:xfrm>
            <a:off x="467032" y="6265607"/>
            <a:ext cx="17545381" cy="1706820"/>
          </a:xfrm>
          <a:prstGeom prst="rect">
            <a:avLst/>
          </a:prstGeom>
        </p:spPr>
      </p:pic>
    </p:spTree>
    <p:extLst>
      <p:ext uri="{BB962C8B-B14F-4D97-AF65-F5344CB8AC3E}">
        <p14:creationId xmlns:p14="http://schemas.microsoft.com/office/powerpoint/2010/main" val="2041059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B455-9397-F8F0-5F26-FB7840FF0658}"/>
              </a:ext>
            </a:extLst>
          </p:cNvPr>
          <p:cNvSpPr>
            <a:spLocks noGrp="1"/>
          </p:cNvSpPr>
          <p:nvPr>
            <p:ph type="title"/>
          </p:nvPr>
        </p:nvSpPr>
        <p:spPr>
          <a:xfrm>
            <a:off x="457200" y="800100"/>
            <a:ext cx="17068800" cy="1371600"/>
          </a:xfrm>
        </p:spPr>
        <p:txBody>
          <a:bodyPr>
            <a:normAutofit/>
          </a:bodyPr>
          <a:lstStyle/>
          <a:p>
            <a:r>
              <a:rPr lang="en-US" dirty="0"/>
              <a:t>📊 B. </a:t>
            </a:r>
            <a:r>
              <a:rPr lang="en-US" b="1" dirty="0"/>
              <a:t>Server Overview Module</a:t>
            </a:r>
            <a:endParaRPr lang="en-US" dirty="0"/>
          </a:p>
        </p:txBody>
      </p:sp>
      <p:sp>
        <p:nvSpPr>
          <p:cNvPr id="4" name="Rectangle 1">
            <a:extLst>
              <a:ext uri="{FF2B5EF4-FFF2-40B4-BE49-F238E27FC236}">
                <a16:creationId xmlns:a16="http://schemas.microsoft.com/office/drawing/2014/main" id="{CD0BEC19-2636-066F-B6F0-99C86B03C950}"/>
              </a:ext>
            </a:extLst>
          </p:cNvPr>
          <p:cNvSpPr>
            <a:spLocks noGrp="1" noChangeArrowheads="1"/>
          </p:cNvSpPr>
          <p:nvPr>
            <p:ph idx="1"/>
          </p:nvPr>
        </p:nvSpPr>
        <p:spPr bwMode="auto">
          <a:xfrm>
            <a:off x="457200" y="3680674"/>
            <a:ext cx="12115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Component Server overview()</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real-time-looking system metrics like Disk Usage, CPU Load, Memory Usage.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Libraries Used</a:t>
            </a:r>
            <a:r>
              <a:rPr kumimoji="0" lang="en-US" altLang="en-US" sz="1800" b="0" i="0" u="none" strike="noStrike" cap="none" normalizeH="0" baseline="0" dirty="0">
                <a:ln>
                  <a:noFill/>
                </a:ln>
                <a:solidFill>
                  <a:schemeClr val="tx1"/>
                </a:solidFill>
                <a:effectLst/>
                <a:latin typeface="Arial" panose="020B0604020202020204" pitchFamily="34" charset="0"/>
              </a:rPr>
              <a:t>: Chart.js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Doughnut chart for Disk Usage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Line charts for CPU and Memory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UseRef</a:t>
            </a:r>
            <a:r>
              <a:rPr kumimoji="0" lang="en-US" altLang="en-US" sz="1800" b="1" i="0" u="none" strike="noStrike" cap="none" normalizeH="0" baseline="0" dirty="0">
                <a:ln>
                  <a:noFill/>
                </a:ln>
                <a:solidFill>
                  <a:schemeClr val="tx1"/>
                </a:solidFill>
                <a:effectLst/>
                <a:latin typeface="Arial" panose="020B0604020202020204" pitchFamily="34" charset="0"/>
              </a:rPr>
              <a:t> Hook</a:t>
            </a:r>
            <a:r>
              <a:rPr kumimoji="0" lang="en-US" altLang="en-US" sz="1800" b="0" i="0" u="none" strike="noStrike" cap="none" normalizeH="0" baseline="0" dirty="0">
                <a:ln>
                  <a:noFill/>
                </a:ln>
                <a:solidFill>
                  <a:schemeClr val="tx1"/>
                </a:solidFill>
                <a:effectLst/>
                <a:latin typeface="Arial" panose="020B0604020202020204" pitchFamily="34" charset="0"/>
              </a:rPr>
              <a:t>: Used to target canvas DOM elements for rendering charts.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Example</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6" name="Picture 5">
            <a:extLst>
              <a:ext uri="{FF2B5EF4-FFF2-40B4-BE49-F238E27FC236}">
                <a16:creationId xmlns:a16="http://schemas.microsoft.com/office/drawing/2014/main" id="{19D9187F-0DE6-C156-D15E-78B140EA19FC}"/>
              </a:ext>
            </a:extLst>
          </p:cNvPr>
          <p:cNvPicPr>
            <a:picLocks noChangeAspect="1"/>
          </p:cNvPicPr>
          <p:nvPr/>
        </p:nvPicPr>
        <p:blipFill>
          <a:blip r:embed="rId2"/>
          <a:stretch>
            <a:fillRect/>
          </a:stretch>
        </p:blipFill>
        <p:spPr>
          <a:xfrm>
            <a:off x="2133600" y="6680653"/>
            <a:ext cx="14020800" cy="1634637"/>
          </a:xfrm>
          <a:prstGeom prst="rect">
            <a:avLst/>
          </a:prstGeom>
        </p:spPr>
      </p:pic>
    </p:spTree>
    <p:extLst>
      <p:ext uri="{BB962C8B-B14F-4D97-AF65-F5344CB8AC3E}">
        <p14:creationId xmlns:p14="http://schemas.microsoft.com/office/powerpoint/2010/main" val="4279090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FD97B-178E-2EE5-27E0-7B99F1F384E4}"/>
              </a:ext>
            </a:extLst>
          </p:cNvPr>
          <p:cNvSpPr>
            <a:spLocks noGrp="1"/>
          </p:cNvSpPr>
          <p:nvPr>
            <p:ph type="title"/>
          </p:nvPr>
        </p:nvSpPr>
        <p:spPr>
          <a:xfrm>
            <a:off x="838200" y="723900"/>
            <a:ext cx="15544800" cy="1219200"/>
          </a:xfrm>
        </p:spPr>
        <p:txBody>
          <a:bodyPr>
            <a:normAutofit/>
          </a:bodyPr>
          <a:lstStyle/>
          <a:p>
            <a:r>
              <a:rPr lang="en-US" dirty="0"/>
              <a:t>🛡️ C. </a:t>
            </a:r>
            <a:r>
              <a:rPr lang="en-US" b="1" dirty="0"/>
              <a:t>Security Dashboard</a:t>
            </a:r>
            <a:endParaRPr lang="en-US" dirty="0"/>
          </a:p>
        </p:txBody>
      </p:sp>
      <p:sp>
        <p:nvSpPr>
          <p:cNvPr id="4" name="Rectangle 1">
            <a:extLst>
              <a:ext uri="{FF2B5EF4-FFF2-40B4-BE49-F238E27FC236}">
                <a16:creationId xmlns:a16="http://schemas.microsoft.com/office/drawing/2014/main" id="{23232CE1-DBEC-6FA5-59A4-0EFF4CF62B71}"/>
              </a:ext>
            </a:extLst>
          </p:cNvPr>
          <p:cNvSpPr>
            <a:spLocks noGrp="1" noChangeArrowheads="1"/>
          </p:cNvSpPr>
          <p:nvPr>
            <p:ph idx="1"/>
          </p:nvPr>
        </p:nvSpPr>
        <p:spPr bwMode="auto">
          <a:xfrm>
            <a:off x="304800" y="3003393"/>
            <a:ext cx="8305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Component</a:t>
            </a:r>
            <a:r>
              <a:rPr lang="en-US" altLang="en-US" sz="1800" dirty="0">
                <a:latin typeface="Arial" panose="020B0604020202020204" pitchFamily="34" charset="0"/>
              </a:rPr>
              <a:t>: Security Overview()</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Display security alerts (e.g., login attempts, firewall updates).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a:t>
            </a:r>
            <a:r>
              <a:rPr kumimoji="0" lang="en-US" altLang="en-US" sz="1800" b="0" i="0" u="none" strike="noStrike" cap="none" normalizeH="0" baseline="0" dirty="0">
                <a:ln>
                  <a:noFill/>
                </a:ln>
                <a:solidFill>
                  <a:schemeClr val="tx1"/>
                </a:solidFill>
                <a:effectLst/>
                <a:latin typeface="Arial" panose="020B0604020202020204" pitchFamily="34" charset="0"/>
              </a:rPr>
              <a:t>: Rendered from a static array of alert objects.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Visual Indicators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Red: Critical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Yellow: Warning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Green: Info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Code Logic</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6" name="Picture 5">
            <a:extLst>
              <a:ext uri="{FF2B5EF4-FFF2-40B4-BE49-F238E27FC236}">
                <a16:creationId xmlns:a16="http://schemas.microsoft.com/office/drawing/2014/main" id="{68700C14-9876-6C5A-E897-E82A9765B79A}"/>
              </a:ext>
            </a:extLst>
          </p:cNvPr>
          <p:cNvPicPr>
            <a:picLocks noChangeAspect="1"/>
          </p:cNvPicPr>
          <p:nvPr/>
        </p:nvPicPr>
        <p:blipFill>
          <a:blip r:embed="rId2"/>
          <a:stretch>
            <a:fillRect/>
          </a:stretch>
        </p:blipFill>
        <p:spPr>
          <a:xfrm>
            <a:off x="2667000" y="6341806"/>
            <a:ext cx="12221078" cy="1676400"/>
          </a:xfrm>
          <a:prstGeom prst="rect">
            <a:avLst/>
          </a:prstGeom>
        </p:spPr>
      </p:pic>
    </p:spTree>
    <p:extLst>
      <p:ext uri="{BB962C8B-B14F-4D97-AF65-F5344CB8AC3E}">
        <p14:creationId xmlns:p14="http://schemas.microsoft.com/office/powerpoint/2010/main" val="2450732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CCB7-8C9C-8EDD-BE94-5B6ED0B34DE2}"/>
              </a:ext>
            </a:extLst>
          </p:cNvPr>
          <p:cNvSpPr>
            <a:spLocks noGrp="1"/>
          </p:cNvSpPr>
          <p:nvPr>
            <p:ph type="title"/>
          </p:nvPr>
        </p:nvSpPr>
        <p:spPr>
          <a:xfrm>
            <a:off x="457200" y="274638"/>
            <a:ext cx="16992600" cy="1143000"/>
          </a:xfrm>
        </p:spPr>
        <p:txBody>
          <a:bodyPr/>
          <a:lstStyle/>
          <a:p>
            <a:r>
              <a:rPr lang="en-US" dirty="0"/>
              <a:t>🖥️ D. </a:t>
            </a:r>
            <a:r>
              <a:rPr lang="en-US" b="1" dirty="0"/>
              <a:t>Workstation &amp; Printer Dashboard</a:t>
            </a:r>
            <a:endParaRPr lang="en-US" dirty="0"/>
          </a:p>
        </p:txBody>
      </p:sp>
      <p:sp>
        <p:nvSpPr>
          <p:cNvPr id="7" name="Rectangle 1">
            <a:extLst>
              <a:ext uri="{FF2B5EF4-FFF2-40B4-BE49-F238E27FC236}">
                <a16:creationId xmlns:a16="http://schemas.microsoft.com/office/drawing/2014/main" id="{8D33F28B-788A-F9A4-143A-9D54BEC4B657}"/>
              </a:ext>
            </a:extLst>
          </p:cNvPr>
          <p:cNvSpPr>
            <a:spLocks noGrp="1" noChangeArrowheads="1"/>
          </p:cNvSpPr>
          <p:nvPr>
            <p:ph idx="1"/>
          </p:nvPr>
        </p:nvSpPr>
        <p:spPr bwMode="auto">
          <a:xfrm>
            <a:off x="457200" y="2502269"/>
            <a:ext cx="109728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Component</a:t>
            </a:r>
            <a:r>
              <a:rPr lang="en-US" altLang="en-US" sz="2800" dirty="0">
                <a:latin typeface="Arial" panose="020B0604020202020204" pitchFamily="34" charset="0"/>
              </a:rPr>
              <a:t>: Workstation Dashboard()</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Purpose</a:t>
            </a:r>
            <a:r>
              <a:rPr kumimoji="0" lang="en-US" altLang="en-US" sz="2800" b="0" i="0" u="none" strike="noStrike" cap="none" normalizeH="0" baseline="0" dirty="0">
                <a:ln>
                  <a:noFill/>
                </a:ln>
                <a:solidFill>
                  <a:schemeClr val="tx1"/>
                </a:solidFill>
                <a:effectLst/>
                <a:latin typeface="Arial" panose="020B0604020202020204" pitchFamily="34" charset="0"/>
              </a:rPr>
              <a:t>: Monitor system and printer statuses.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Data Format</a:t>
            </a:r>
            <a:r>
              <a:rPr kumimoji="0" lang="en-US" altLang="en-US" sz="2800" b="0" i="0" u="none" strike="noStrike" cap="none" normalizeH="0" baseline="0" dirty="0">
                <a:ln>
                  <a:noFill/>
                </a:ln>
                <a:solidFill>
                  <a:schemeClr val="tx1"/>
                </a:solidFill>
                <a:effectLst/>
                <a:latin typeface="Arial" panose="020B0604020202020204" pitchFamily="34" charset="0"/>
              </a:rPr>
              <a:t>: Array of objects (each device with</a:t>
            </a:r>
            <a:r>
              <a:rPr lang="en-US" altLang="en-US" sz="2800" dirty="0">
                <a:latin typeface="Arial" panose="020B0604020202020204" pitchFamily="34" charset="0"/>
              </a:rPr>
              <a:t> status, </a:t>
            </a:r>
            <a:r>
              <a:rPr lang="en-US" altLang="en-US" sz="2800" dirty="0" err="1">
                <a:latin typeface="Arial" panose="020B0604020202020204" pitchFamily="34" charset="0"/>
              </a:rPr>
              <a:t>id,name</a:t>
            </a:r>
            <a:r>
              <a:rPr lang="en-US" altLang="en-US" sz="2800" dirty="0">
                <a:latin typeface="Arial" panose="020B0604020202020204" pitchFamily="34"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UI</a:t>
            </a:r>
            <a:r>
              <a:rPr kumimoji="0" lang="en-US" altLang="en-US" sz="2800" b="0" i="0" u="none" strike="noStrike" cap="none" normalizeH="0" baseline="0" dirty="0">
                <a:ln>
                  <a:noFill/>
                </a:ln>
                <a:solidFill>
                  <a:schemeClr val="tx1"/>
                </a:solidFill>
                <a:effectLst/>
                <a:latin typeface="Arial" panose="020B0604020202020204" pitchFamily="34" charset="0"/>
              </a:rPr>
              <a:t>: List view with real-time-like status badges (green/red)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Example</a:t>
            </a:r>
            <a:r>
              <a:rPr kumimoji="0" lang="en-US" altLang="en-US" sz="2800" b="0" i="0" u="none" strike="noStrike" cap="none" normalizeH="0" baseline="0" dirty="0">
                <a:ln>
                  <a:noFill/>
                </a:ln>
                <a:solidFill>
                  <a:schemeClr val="tx1"/>
                </a:solidFill>
                <a:effectLst/>
                <a:latin typeface="Arial" panose="020B0604020202020204" pitchFamily="34" charset="0"/>
              </a:rPr>
              <a:t>:</a:t>
            </a:r>
          </a:p>
        </p:txBody>
      </p:sp>
      <p:pic>
        <p:nvPicPr>
          <p:cNvPr id="9" name="Picture 8">
            <a:extLst>
              <a:ext uri="{FF2B5EF4-FFF2-40B4-BE49-F238E27FC236}">
                <a16:creationId xmlns:a16="http://schemas.microsoft.com/office/drawing/2014/main" id="{487235DD-C50E-0369-19B5-BAC4839419C8}"/>
              </a:ext>
            </a:extLst>
          </p:cNvPr>
          <p:cNvPicPr>
            <a:picLocks noChangeAspect="1"/>
          </p:cNvPicPr>
          <p:nvPr/>
        </p:nvPicPr>
        <p:blipFill>
          <a:blip r:embed="rId2"/>
          <a:stretch>
            <a:fillRect/>
          </a:stretch>
        </p:blipFill>
        <p:spPr>
          <a:xfrm>
            <a:off x="1600200" y="6134100"/>
            <a:ext cx="15470744" cy="1143000"/>
          </a:xfrm>
          <a:prstGeom prst="rect">
            <a:avLst/>
          </a:prstGeom>
        </p:spPr>
      </p:pic>
    </p:spTree>
    <p:extLst>
      <p:ext uri="{BB962C8B-B14F-4D97-AF65-F5344CB8AC3E}">
        <p14:creationId xmlns:p14="http://schemas.microsoft.com/office/powerpoint/2010/main" val="685990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1C3531A-3343-CD30-9E54-E0178973D6A1}"/>
              </a:ext>
            </a:extLst>
          </p:cNvPr>
          <p:cNvSpPr>
            <a:spLocks noGrp="1" noChangeArrowheads="1"/>
          </p:cNvSpPr>
          <p:nvPr>
            <p:ph idx="1"/>
          </p:nvPr>
        </p:nvSpPr>
        <p:spPr bwMode="auto">
          <a:xfrm>
            <a:off x="381000" y="773756"/>
            <a:ext cx="17678400" cy="763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40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 E. User Devices Module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Component</a:t>
            </a:r>
            <a:r>
              <a:rPr lang="en-US" altLang="en-US" sz="4400" dirty="0">
                <a:latin typeface="Arial" panose="020B0604020202020204" pitchFamily="34" charset="0"/>
              </a:rPr>
              <a:t>: </a:t>
            </a:r>
            <a:r>
              <a:rPr lang="en-US" altLang="en-US" dirty="0">
                <a:latin typeface="Arial" panose="020B0604020202020204" pitchFamily="34" charset="0"/>
              </a:rPr>
              <a:t>User Devices Dashboard()</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Unicode MS"/>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Purpose</a:t>
            </a:r>
            <a:r>
              <a:rPr kumimoji="0" lang="en-US" altLang="en-US" b="0" i="0" u="none" strike="noStrike" cap="none" normalizeH="0" baseline="0" dirty="0">
                <a:ln>
                  <a:noFill/>
                </a:ln>
                <a:solidFill>
                  <a:schemeClr val="tx1"/>
                </a:solidFill>
                <a:effectLst/>
                <a:latin typeface="Arial" panose="020B0604020202020204" pitchFamily="34" charset="0"/>
              </a:rPr>
              <a:t>: Show personal or assigned devices to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Similar Logic</a:t>
            </a:r>
            <a:r>
              <a:rPr kumimoji="0" lang="en-US" altLang="en-US" b="0" i="0" u="none" strike="noStrike" cap="none" normalizeH="0" baseline="0" dirty="0">
                <a:ln>
                  <a:noFill/>
                </a:ln>
                <a:solidFill>
                  <a:schemeClr val="tx1"/>
                </a:solidFill>
                <a:effectLst/>
                <a:latin typeface="Arial" panose="020B0604020202020204" pitchFamily="34" charset="0"/>
              </a:rPr>
              <a:t>: Like the Workstation module but tailored to individual users.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Arial" panose="020B0604020202020204" pitchFamily="34" charset="0"/>
              </a:rPr>
              <a:t>🙏 F. Thank You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Component</a:t>
            </a:r>
            <a:r>
              <a:rPr lang="en-US" altLang="en-US" sz="2400" dirty="0">
                <a:latin typeface="Arial" panose="020B0604020202020204" pitchFamily="34" charset="0"/>
              </a:rPr>
              <a:t>: Thank you()</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Purpose</a:t>
            </a:r>
            <a:r>
              <a:rPr kumimoji="0" lang="en-US" altLang="en-US" sz="2400" b="0" i="0" u="none" strike="noStrike" cap="none" normalizeH="0" baseline="0" dirty="0">
                <a:ln>
                  <a:noFill/>
                </a:ln>
                <a:solidFill>
                  <a:schemeClr val="tx1"/>
                </a:solidFill>
                <a:effectLst/>
                <a:latin typeface="Arial" panose="020B0604020202020204" pitchFamily="34" charset="0"/>
              </a:rPr>
              <a:t>: A simple feedback or logout thank you screen.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Features</a:t>
            </a:r>
            <a:r>
              <a:rPr kumimoji="0" lang="en-US" altLang="en-US" sz="2400" b="0" i="0" u="none" strike="noStrike" cap="none" normalizeH="0" baseline="0" dirty="0">
                <a:ln>
                  <a:noFill/>
                </a:ln>
                <a:solidFill>
                  <a:schemeClr val="tx1"/>
                </a:solidFill>
                <a:effectLst/>
                <a:latin typeface="Arial" panose="020B0604020202020204" pitchFamily="34" charset="0"/>
              </a:rPr>
              <a:t>: CTA button, appreciation message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Good for</a:t>
            </a:r>
            <a:r>
              <a:rPr kumimoji="0" lang="en-US" altLang="en-US" sz="2400" b="0" i="0" u="none" strike="noStrike" cap="none" normalizeH="0" baseline="0" dirty="0">
                <a:ln>
                  <a:noFill/>
                </a:ln>
                <a:solidFill>
                  <a:schemeClr val="tx1"/>
                </a:solidFill>
                <a:effectLst/>
                <a:latin typeface="Arial" panose="020B0604020202020204" pitchFamily="34" charset="0"/>
              </a:rPr>
              <a:t>: Branding and user trust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1014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32D0CEE-520F-B386-F3FA-A63D4CEF8540}"/>
              </a:ext>
            </a:extLst>
          </p:cNvPr>
          <p:cNvSpPr>
            <a:spLocks noGrp="1" noChangeArrowheads="1"/>
          </p:cNvSpPr>
          <p:nvPr>
            <p:ph idx="1"/>
          </p:nvPr>
        </p:nvSpPr>
        <p:spPr bwMode="auto">
          <a:xfrm>
            <a:off x="685800" y="2642958"/>
            <a:ext cx="117348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 4. Sidebar Navigation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Arial" panose="020B0604020202020204" pitchFamily="34" charset="0"/>
              </a:rPr>
              <a:t>Component</a:t>
            </a:r>
            <a:r>
              <a:rPr kumimoji="0" lang="en-US" altLang="en-US" sz="3600" b="0" i="0" u="none" strike="noStrike" cap="none" normalizeH="0" baseline="0" dirty="0" err="1">
                <a:ln>
                  <a:noFill/>
                </a:ln>
                <a:solidFill>
                  <a:schemeClr val="tx1"/>
                </a:solidFill>
                <a:effectLst/>
                <a:latin typeface="Arial" panose="020B0604020202020204" pitchFamily="34" charset="0"/>
              </a:rPr>
              <a:t>:</a:t>
            </a:r>
            <a:r>
              <a:rPr kumimoji="0" lang="en-US" altLang="en-US" sz="2800" b="0" i="0" u="none" strike="noStrike" cap="none" normalizeH="0" baseline="0" dirty="0" err="1">
                <a:ln>
                  <a:noFill/>
                </a:ln>
                <a:solidFill>
                  <a:schemeClr val="tx1"/>
                </a:solidFill>
                <a:effectLst/>
                <a:latin typeface="Arial" panose="020B0604020202020204" pitchFamily="34" charset="0"/>
              </a:rPr>
              <a:t>Sidebar</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Purpose</a:t>
            </a:r>
            <a:r>
              <a:rPr kumimoji="0" lang="en-US" altLang="en-US" sz="2400" b="0" i="0" u="none" strike="noStrike" cap="none" normalizeH="0" baseline="0" dirty="0">
                <a:ln>
                  <a:noFill/>
                </a:ln>
                <a:solidFill>
                  <a:schemeClr val="tx1"/>
                </a:solidFill>
                <a:effectLst/>
                <a:latin typeface="Arial" panose="020B0604020202020204" pitchFamily="34" charset="0"/>
              </a:rPr>
              <a:t>: Handles navigation between modules.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Data Source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NAV_</a:t>
            </a:r>
            <a:r>
              <a:rPr lang="en-US" altLang="en-US" sz="2400" dirty="0" err="1">
                <a:latin typeface="Arial" panose="020B0604020202020204" pitchFamily="34" charset="0"/>
              </a:rPr>
              <a:t>items</a:t>
            </a:r>
            <a:r>
              <a:rPr kumimoji="0" lang="en-US" altLang="en-US" sz="2400" b="0" i="0" u="none" strike="noStrike" cap="none" normalizeH="0" baseline="0" dirty="0">
                <a:ln>
                  <a:noFill/>
                </a:ln>
                <a:solidFill>
                  <a:schemeClr val="tx1"/>
                </a:solidFill>
                <a:effectLst/>
                <a:latin typeface="Arial" panose="020B0604020202020204" pitchFamily="34" charset="0"/>
              </a:rPr>
              <a:t> array containing page IDs, labels, icons.</a:t>
            </a:r>
            <a:r>
              <a:rPr kumimoji="0" lang="en-US" altLang="en-US" sz="16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Logic</a:t>
            </a:r>
            <a:r>
              <a:rPr kumimoji="0" lang="en-US" altLang="en-US" sz="2400" b="0" i="0" u="none" strike="noStrike" cap="none" normalizeH="0" baseline="0" dirty="0">
                <a:ln>
                  <a:noFill/>
                </a:ln>
                <a:solidFill>
                  <a:schemeClr val="tx1"/>
                </a:solidFill>
                <a:effectLst/>
                <a:latin typeface="Arial" panose="020B0604020202020204" pitchFamily="34" charset="0"/>
              </a:rPr>
              <a:t>: On click, sets the Page State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Code Example</a:t>
            </a:r>
            <a:r>
              <a:rPr kumimoji="0" lang="en-US" altLang="en-US" sz="2400" b="0" i="0" u="none" strike="noStrike" cap="none" normalizeH="0" baseline="0" dirty="0">
                <a:ln>
                  <a:noFill/>
                </a:ln>
                <a:solidFill>
                  <a:schemeClr val="tx1"/>
                </a:solidFill>
                <a:effectLst/>
                <a:latin typeface="Arial" panose="020B0604020202020204" pitchFamily="34" charset="0"/>
              </a:rPr>
              <a:t>:</a:t>
            </a:r>
          </a:p>
        </p:txBody>
      </p:sp>
      <p:pic>
        <p:nvPicPr>
          <p:cNvPr id="6" name="Picture 5">
            <a:extLst>
              <a:ext uri="{FF2B5EF4-FFF2-40B4-BE49-F238E27FC236}">
                <a16:creationId xmlns:a16="http://schemas.microsoft.com/office/drawing/2014/main" id="{819C6C1E-C380-597B-7D9C-7E337EC2BE42}"/>
              </a:ext>
            </a:extLst>
          </p:cNvPr>
          <p:cNvPicPr>
            <a:picLocks noChangeAspect="1"/>
          </p:cNvPicPr>
          <p:nvPr/>
        </p:nvPicPr>
        <p:blipFill>
          <a:blip r:embed="rId2"/>
          <a:stretch>
            <a:fillRect/>
          </a:stretch>
        </p:blipFill>
        <p:spPr>
          <a:xfrm>
            <a:off x="457200" y="6286500"/>
            <a:ext cx="17628433" cy="1284068"/>
          </a:xfrm>
          <a:prstGeom prst="rect">
            <a:avLst/>
          </a:prstGeom>
        </p:spPr>
      </p:pic>
    </p:spTree>
    <p:extLst>
      <p:ext uri="{BB962C8B-B14F-4D97-AF65-F5344CB8AC3E}">
        <p14:creationId xmlns:p14="http://schemas.microsoft.com/office/powerpoint/2010/main" val="2907471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D163885-C433-6300-C583-CC055A32AD15}"/>
              </a:ext>
            </a:extLst>
          </p:cNvPr>
          <p:cNvSpPr>
            <a:spLocks noGrp="1" noChangeArrowheads="1"/>
          </p:cNvSpPr>
          <p:nvPr>
            <p:ph idx="1"/>
          </p:nvPr>
        </p:nvSpPr>
        <p:spPr bwMode="auto">
          <a:xfrm>
            <a:off x="152400" y="409022"/>
            <a:ext cx="14249400"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Arial" panose="020B0604020202020204" pitchFamily="34" charset="0"/>
              </a:rPr>
              <a:t>🎨 5. Styling &amp; Responsiveness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Uses </a:t>
            </a:r>
            <a:r>
              <a:rPr kumimoji="0" lang="en-US" altLang="en-US" sz="2800" b="1" i="0" u="none" strike="noStrike" cap="none" normalizeH="0" baseline="0" dirty="0">
                <a:ln>
                  <a:noFill/>
                </a:ln>
                <a:solidFill>
                  <a:schemeClr val="tx1"/>
                </a:solidFill>
                <a:effectLst/>
                <a:latin typeface="Arial" panose="020B0604020202020204" pitchFamily="34" charset="0"/>
              </a:rPr>
              <a:t>custom CSS</a:t>
            </a:r>
            <a:r>
              <a:rPr kumimoji="0" lang="en-US" altLang="en-US" sz="2800" b="0" i="0" u="none" strike="noStrike" cap="none" normalizeH="0" baseline="0" dirty="0">
                <a:ln>
                  <a:noFill/>
                </a:ln>
                <a:solidFill>
                  <a:schemeClr val="tx1"/>
                </a:solidFill>
                <a:effectLst/>
                <a:latin typeface="Arial" panose="020B0604020202020204" pitchFamily="34" charset="0"/>
              </a:rPr>
              <a:t> with: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Dark UI theme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Box shadows &amp; neon glow effects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Responsive layout via media queries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Sidebar collapses on small screens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Accessible markup using </a:t>
            </a:r>
            <a:r>
              <a:rPr lang="en-US" altLang="en-US" sz="2800" dirty="0">
                <a:latin typeface="Arial" panose="020B0604020202020204" pitchFamily="34" charset="0"/>
              </a:rPr>
              <a:t> aria-label, role, </a:t>
            </a:r>
            <a:r>
              <a:rPr lang="en-US" altLang="en-US" sz="2800" dirty="0" err="1">
                <a:latin typeface="Arial" panose="020B0604020202020204" pitchFamily="34" charset="0"/>
              </a:rPr>
              <a:t>etc</a:t>
            </a: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 6. Component Integration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The App()</a:t>
            </a:r>
            <a:r>
              <a:rPr kumimoji="0" lang="en-US" altLang="en-US" sz="2800" b="0" i="0" u="none" strike="noStrike" cap="none" normalizeH="0" baseline="0" dirty="0">
                <a:ln>
                  <a:noFill/>
                </a:ln>
                <a:solidFill>
                  <a:schemeClr val="tx1"/>
                </a:solidFill>
                <a:effectLst/>
              </a:rPr>
              <a:t> component handles page switching:</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4ED4A5C-0425-F11C-F4C0-A2E37865D9A8}"/>
              </a:ext>
            </a:extLst>
          </p:cNvPr>
          <p:cNvPicPr>
            <a:picLocks noChangeAspect="1"/>
          </p:cNvPicPr>
          <p:nvPr/>
        </p:nvPicPr>
        <p:blipFill>
          <a:blip r:embed="rId2"/>
          <a:stretch>
            <a:fillRect/>
          </a:stretch>
        </p:blipFill>
        <p:spPr>
          <a:xfrm>
            <a:off x="2819400" y="5143500"/>
            <a:ext cx="13942722" cy="3540314"/>
          </a:xfrm>
          <a:prstGeom prst="rect">
            <a:avLst/>
          </a:prstGeom>
        </p:spPr>
      </p:pic>
    </p:spTree>
    <p:extLst>
      <p:ext uri="{BB962C8B-B14F-4D97-AF65-F5344CB8AC3E}">
        <p14:creationId xmlns:p14="http://schemas.microsoft.com/office/powerpoint/2010/main" val="2623974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B4BC-D6C5-86EB-12EA-09FE2BB6B40B}"/>
              </a:ext>
            </a:extLst>
          </p:cNvPr>
          <p:cNvSpPr>
            <a:spLocks noGrp="1"/>
          </p:cNvSpPr>
          <p:nvPr>
            <p:ph type="title"/>
          </p:nvPr>
        </p:nvSpPr>
        <p:spPr>
          <a:xfrm>
            <a:off x="457200" y="274638"/>
            <a:ext cx="16611600" cy="1143000"/>
          </a:xfrm>
        </p:spPr>
        <p:txBody>
          <a:bodyPr/>
          <a:lstStyle/>
          <a:p>
            <a:r>
              <a:rPr lang="en-US" dirty="0"/>
              <a:t>🔚 Summary Slide Suggestion</a:t>
            </a:r>
          </a:p>
        </p:txBody>
      </p:sp>
      <p:sp>
        <p:nvSpPr>
          <p:cNvPr id="3" name="Content Placeholder 2">
            <a:extLst>
              <a:ext uri="{FF2B5EF4-FFF2-40B4-BE49-F238E27FC236}">
                <a16:creationId xmlns:a16="http://schemas.microsoft.com/office/drawing/2014/main" id="{E5AD0A3B-4FA5-EA33-6B0F-B4DE2C0BF5E3}"/>
              </a:ext>
            </a:extLst>
          </p:cNvPr>
          <p:cNvSpPr>
            <a:spLocks noGrp="1"/>
          </p:cNvSpPr>
          <p:nvPr>
            <p:ph idx="1"/>
          </p:nvPr>
        </p:nvSpPr>
        <p:spPr>
          <a:xfrm>
            <a:off x="457200" y="1600200"/>
            <a:ext cx="17373600" cy="8267700"/>
          </a:xfrm>
        </p:spPr>
        <p:txBody>
          <a:bodyPr/>
          <a:lstStyle/>
          <a:p>
            <a:pPr>
              <a:buNone/>
            </a:pPr>
            <a:endParaRPr lang="en-US" b="1" dirty="0"/>
          </a:p>
          <a:p>
            <a:pPr>
              <a:buNone/>
            </a:pPr>
            <a:endParaRPr lang="en-US" b="1" dirty="0"/>
          </a:p>
          <a:p>
            <a:pPr>
              <a:buNone/>
            </a:pPr>
            <a:r>
              <a:rPr lang="en-US" b="1" dirty="0"/>
              <a:t>Title</a:t>
            </a:r>
            <a:r>
              <a:rPr lang="en-US" dirty="0"/>
              <a:t>: </a:t>
            </a:r>
            <a:r>
              <a:rPr lang="en-US" dirty="0" err="1"/>
              <a:t>ShivX</a:t>
            </a:r>
            <a:r>
              <a:rPr lang="en-US" dirty="0"/>
              <a:t> Code Implementation Summary</a:t>
            </a:r>
          </a:p>
          <a:p>
            <a:pPr>
              <a:buFont typeface="Arial" panose="020B0604020202020204" pitchFamily="34" charset="0"/>
              <a:buChar char="•"/>
            </a:pPr>
            <a:r>
              <a:rPr lang="en-US" b="1" dirty="0"/>
              <a:t>Frontend</a:t>
            </a:r>
            <a:r>
              <a:rPr lang="en-US" dirty="0"/>
              <a:t>: React + Chart.js</a:t>
            </a:r>
          </a:p>
          <a:p>
            <a:pPr>
              <a:buFont typeface="Arial" panose="020B0604020202020204" pitchFamily="34" charset="0"/>
              <a:buChar char="•"/>
            </a:pPr>
            <a:r>
              <a:rPr lang="en-US" b="1" dirty="0"/>
              <a:t>Architecture</a:t>
            </a:r>
            <a:r>
              <a:rPr lang="en-US" dirty="0"/>
              <a:t>: Component-based SPA</a:t>
            </a:r>
          </a:p>
          <a:p>
            <a:pPr>
              <a:buFont typeface="Arial" panose="020B0604020202020204" pitchFamily="34" charset="0"/>
              <a:buChar char="•"/>
            </a:pPr>
            <a:r>
              <a:rPr lang="en-US" b="1" dirty="0"/>
              <a:t>Modules</a:t>
            </a:r>
            <a:r>
              <a:rPr lang="en-US" dirty="0"/>
              <a:t>:</a:t>
            </a:r>
          </a:p>
          <a:p>
            <a:pPr marL="742950" lvl="1" indent="-285750">
              <a:buFont typeface="Arial" panose="020B0604020202020204" pitchFamily="34" charset="0"/>
              <a:buChar char="•"/>
            </a:pPr>
            <a:r>
              <a:rPr lang="en-US" dirty="0"/>
              <a:t>Login</a:t>
            </a:r>
          </a:p>
          <a:p>
            <a:pPr marL="742950" lvl="1" indent="-285750">
              <a:buFont typeface="Arial" panose="020B0604020202020204" pitchFamily="34" charset="0"/>
              <a:buChar char="•"/>
            </a:pPr>
            <a:r>
              <a:rPr lang="en-US" dirty="0"/>
              <a:t>Server Overview (Charts)</a:t>
            </a:r>
          </a:p>
          <a:p>
            <a:pPr marL="742950" lvl="1" indent="-285750">
              <a:buFont typeface="Arial" panose="020B0604020202020204" pitchFamily="34" charset="0"/>
              <a:buChar char="•"/>
            </a:pPr>
            <a:r>
              <a:rPr lang="en-US" dirty="0"/>
              <a:t>Security (Alerts)</a:t>
            </a:r>
          </a:p>
          <a:p>
            <a:pPr marL="742950" lvl="1" indent="-285750">
              <a:buFont typeface="Arial" panose="020B0604020202020204" pitchFamily="34" charset="0"/>
              <a:buChar char="•"/>
            </a:pPr>
            <a:r>
              <a:rPr lang="en-US" dirty="0"/>
              <a:t>Workstations &amp; Printers</a:t>
            </a:r>
          </a:p>
          <a:p>
            <a:pPr marL="742950" lvl="1" indent="-285750">
              <a:buFont typeface="Arial" panose="020B0604020202020204" pitchFamily="34" charset="0"/>
              <a:buChar char="•"/>
            </a:pPr>
            <a:r>
              <a:rPr lang="en-US" dirty="0"/>
              <a:t>User Devices</a:t>
            </a:r>
          </a:p>
          <a:p>
            <a:pPr marL="742950" lvl="1" indent="-285750">
              <a:buFont typeface="Arial" panose="020B0604020202020204" pitchFamily="34" charset="0"/>
              <a:buChar char="•"/>
            </a:pPr>
            <a:r>
              <a:rPr lang="en-US" dirty="0"/>
              <a:t>Thank You Screen</a:t>
            </a:r>
          </a:p>
          <a:p>
            <a:pPr>
              <a:buFont typeface="Arial" panose="020B0604020202020204" pitchFamily="34" charset="0"/>
              <a:buChar char="•"/>
            </a:pPr>
            <a:r>
              <a:rPr lang="en-US" b="1" dirty="0"/>
              <a:t>Design</a:t>
            </a:r>
            <a:r>
              <a:rPr lang="en-US" dirty="0"/>
              <a:t>: Responsive Dark Theme with Custom CSS</a:t>
            </a:r>
          </a:p>
          <a:p>
            <a:pPr>
              <a:buFont typeface="Arial" panose="020B0604020202020204" pitchFamily="34" charset="0"/>
              <a:buChar char="•"/>
            </a:pPr>
            <a:r>
              <a:rPr lang="en-US" b="1" dirty="0"/>
              <a:t>Data Handling</a:t>
            </a:r>
            <a:r>
              <a:rPr lang="en-US" dirty="0"/>
              <a:t>: Static mock data for presentation/demo</a:t>
            </a:r>
          </a:p>
          <a:p>
            <a:pPr marL="0" indent="0">
              <a:buNone/>
            </a:pPr>
            <a:endParaRPr lang="en-US" dirty="0"/>
          </a:p>
        </p:txBody>
      </p:sp>
    </p:spTree>
    <p:extLst>
      <p:ext uri="{BB962C8B-B14F-4D97-AF65-F5344CB8AC3E}">
        <p14:creationId xmlns:p14="http://schemas.microsoft.com/office/powerpoint/2010/main" val="2956147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FCAB81-9412-5C3E-FE74-B8532253F60E}"/>
              </a:ext>
            </a:extLst>
          </p:cNvPr>
          <p:cNvSpPr>
            <a:spLocks noChangeArrowheads="1"/>
          </p:cNvSpPr>
          <p:nvPr/>
        </p:nvSpPr>
        <p:spPr bwMode="auto">
          <a:xfrm>
            <a:off x="1" y="-72599"/>
            <a:ext cx="33632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pPr defTabSz="1371600" eaLnBrk="0" fontAlgn="base" hangingPunct="0">
              <a:spcBef>
                <a:spcPct val="0"/>
              </a:spcBef>
              <a:spcAft>
                <a:spcPct val="0"/>
              </a:spcAft>
            </a:pPr>
            <a:r>
              <a:rPr lang="en-US" altLang="en-US" b="1">
                <a:latin typeface="Arial" panose="020B0604020202020204" pitchFamily="34" charset="0"/>
              </a:rPr>
              <a:t>Broad Areas of Applications</a:t>
            </a:r>
          </a:p>
          <a:p>
            <a:pPr defTabSz="1371600" eaLnBrk="0" fontAlgn="base" hangingPunct="0">
              <a:spcBef>
                <a:spcPct val="0"/>
              </a:spcBef>
              <a:spcAft>
                <a:spcPct val="0"/>
              </a:spcAft>
            </a:pPr>
            <a:endParaRPr lang="en-US" altLang="en-US" sz="2700">
              <a:latin typeface="Arial" panose="020B0604020202020204" pitchFamily="34" charset="0"/>
            </a:endParaRPr>
          </a:p>
        </p:txBody>
      </p:sp>
      <p:sp>
        <p:nvSpPr>
          <p:cNvPr id="8" name="Rectangle 7">
            <a:extLst>
              <a:ext uri="{FF2B5EF4-FFF2-40B4-BE49-F238E27FC236}">
                <a16:creationId xmlns:a16="http://schemas.microsoft.com/office/drawing/2014/main" id="{C7126575-9AD9-F8B8-3507-FDCA43264539}"/>
              </a:ext>
            </a:extLst>
          </p:cNvPr>
          <p:cNvSpPr>
            <a:spLocks noChangeArrowheads="1"/>
          </p:cNvSpPr>
          <p:nvPr/>
        </p:nvSpPr>
        <p:spPr bwMode="auto">
          <a:xfrm>
            <a:off x="1" y="420708"/>
            <a:ext cx="277064" cy="55399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en-US" sz="2700"/>
          </a:p>
        </p:txBody>
      </p:sp>
      <p:sp>
        <p:nvSpPr>
          <p:cNvPr id="9" name="Rectangle 8">
            <a:extLst>
              <a:ext uri="{FF2B5EF4-FFF2-40B4-BE49-F238E27FC236}">
                <a16:creationId xmlns:a16="http://schemas.microsoft.com/office/drawing/2014/main" id="{2C529E3C-1055-CE9A-7491-042CE703C02F}"/>
              </a:ext>
            </a:extLst>
          </p:cNvPr>
          <p:cNvSpPr>
            <a:spLocks noChangeArrowheads="1"/>
          </p:cNvSpPr>
          <p:nvPr/>
        </p:nvSpPr>
        <p:spPr bwMode="auto">
          <a:xfrm>
            <a:off x="0" y="1516313"/>
            <a:ext cx="18288000" cy="72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spAutoFit/>
          </a:bodyPr>
          <a:lstStyle/>
          <a:p>
            <a:pPr defTabSz="1371600" eaLnBrk="0" fontAlgn="base" hangingPunct="0">
              <a:spcBef>
                <a:spcPct val="0"/>
              </a:spcBef>
              <a:spcAft>
                <a:spcPct val="0"/>
              </a:spcAft>
            </a:pPr>
            <a:endParaRPr lang="en-US" altLang="en-US" sz="2700" b="1" dirty="0">
              <a:latin typeface="Arial" panose="020B0604020202020204" pitchFamily="34" charset="0"/>
            </a:endParaRP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Mobile Application Development:</a:t>
            </a:r>
            <a:br>
              <a:rPr lang="en-US" altLang="en-US" sz="2700" dirty="0">
                <a:latin typeface="Arial" panose="020B0604020202020204" pitchFamily="34" charset="0"/>
              </a:rPr>
            </a:br>
            <a:r>
              <a:rPr lang="en-US" altLang="en-US" sz="2700" dirty="0">
                <a:latin typeface="Arial" panose="020B0604020202020204" pitchFamily="34" charset="0"/>
              </a:rPr>
              <a:t>Testing mobile apps for functionality, usability, and performance across various platforms and devices.</a:t>
            </a: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Machine Learning:</a:t>
            </a:r>
            <a:br>
              <a:rPr lang="en-US" altLang="en-US" sz="2700" dirty="0">
                <a:latin typeface="Arial" panose="020B0604020202020204" pitchFamily="34" charset="0"/>
              </a:rPr>
            </a:br>
            <a:r>
              <a:rPr lang="en-US" altLang="en-US" sz="2700" dirty="0">
                <a:latin typeface="Arial" panose="020B0604020202020204" pitchFamily="34" charset="0"/>
              </a:rPr>
              <a:t>Validating data-driven models and algorithms to ensure accuracy, reliability, and scalability.</a:t>
            </a: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Software Engineering:</a:t>
            </a:r>
            <a:br>
              <a:rPr lang="en-US" altLang="en-US" sz="2700" dirty="0">
                <a:latin typeface="Arial" panose="020B0604020202020204" pitchFamily="34" charset="0"/>
              </a:rPr>
            </a:br>
            <a:r>
              <a:rPr lang="en-US" altLang="en-US" sz="2700" dirty="0">
                <a:latin typeface="Arial" panose="020B0604020202020204" pitchFamily="34" charset="0"/>
              </a:rPr>
              <a:t>Applying structured testing methodologies to enhance software quality and maintainability in diverse engineering projects.</a:t>
            </a: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Database Management Systems:</a:t>
            </a:r>
            <a:br>
              <a:rPr lang="en-US" altLang="en-US" sz="2700" dirty="0">
                <a:latin typeface="Arial" panose="020B0604020202020204" pitchFamily="34" charset="0"/>
              </a:rPr>
            </a:br>
            <a:r>
              <a:rPr lang="en-US" altLang="en-US" sz="2700" dirty="0">
                <a:latin typeface="Arial" panose="020B0604020202020204" pitchFamily="34" charset="0"/>
              </a:rPr>
              <a:t>Design, development, and testing of robust systems to store, retrieve, and manage data efficiently.</a:t>
            </a:r>
          </a:p>
          <a:p>
            <a:pPr algn="r" defTabSz="1371600" eaLnBrk="0" fontAlgn="base" hangingPunct="0">
              <a:spcBef>
                <a:spcPct val="0"/>
              </a:spcBef>
              <a:spcAft>
                <a:spcPct val="0"/>
              </a:spcAft>
              <a:buFontTx/>
              <a:buChar char="•"/>
            </a:pPr>
            <a:r>
              <a:rPr lang="en-US" altLang="en-US" sz="2700" b="1" dirty="0">
                <a:latin typeface="Arial" panose="020B0604020202020204" pitchFamily="34" charset="0"/>
              </a:rPr>
              <a:t>Computer Communication &amp; Networking:</a:t>
            </a:r>
            <a:br>
              <a:rPr lang="en-US" altLang="en-US" sz="2700" dirty="0">
                <a:latin typeface="Arial" panose="020B0604020202020204" pitchFamily="34" charset="0"/>
              </a:rPr>
            </a:br>
            <a:r>
              <a:rPr lang="en-US" altLang="en-US" sz="2700" dirty="0">
                <a:latin typeface="Arial" panose="020B0604020202020204" pitchFamily="34" charset="0"/>
              </a:rPr>
              <a:t>Ensuring the reliability and security of data transmission across networks through comprehensive software testing.</a:t>
            </a:r>
          </a:p>
          <a:p>
            <a:pPr algn="r" defTabSz="1371600" eaLnBrk="0" fontAlgn="base" hangingPunct="0">
              <a:spcBef>
                <a:spcPct val="0"/>
              </a:spcBef>
              <a:spcAft>
                <a:spcPct val="0"/>
              </a:spcAft>
            </a:pPr>
            <a:endParaRPr lang="en-US" altLang="en-US" sz="2700" dirty="0">
              <a:latin typeface="Arial" panose="020B0604020202020204" pitchFamily="34" charset="0"/>
            </a:endParaRPr>
          </a:p>
          <a:p>
            <a:pPr algn="r" defTabSz="1371600" eaLnBrk="0" fontAlgn="base" hangingPunct="0">
              <a:spcBef>
                <a:spcPct val="0"/>
              </a:spcBef>
              <a:spcAft>
                <a:spcPct val="0"/>
              </a:spcAft>
            </a:pPr>
            <a:endParaRPr lang="en-US" altLang="en-US" sz="2700" dirty="0">
              <a:latin typeface="Arial" panose="020B0604020202020204" pitchFamily="34" charset="0"/>
            </a:endParaRPr>
          </a:p>
          <a:p>
            <a:pPr algn="r" eaLnBrk="0" fontAlgn="base" hangingPunct="0">
              <a:spcBef>
                <a:spcPct val="0"/>
              </a:spcBef>
              <a:spcAft>
                <a:spcPct val="0"/>
              </a:spcAft>
            </a:pPr>
            <a:r>
              <a:rPr lang="en-US" altLang="en-US" sz="2700" i="1" dirty="0">
                <a:latin typeface="Arial" panose="020B0604020202020204" pitchFamily="34" charset="0"/>
              </a:rPr>
              <a:t>These broad areas reflect the dynamic and interdisciplinary scope of software testing in today’s technology-driven world.</a:t>
            </a:r>
            <a:endParaRPr lang="en-US" altLang="en-US" sz="2700" dirty="0">
              <a:latin typeface="Arial" panose="020B0604020202020204" pitchFamily="34" charset="0"/>
            </a:endParaRPr>
          </a:p>
          <a:p>
            <a:pPr defTabSz="1371600" eaLnBrk="0" fontAlgn="base" hangingPunct="0">
              <a:spcBef>
                <a:spcPct val="0"/>
              </a:spcBef>
              <a:spcAft>
                <a:spcPct val="0"/>
              </a:spcAft>
            </a:pPr>
            <a:endParaRPr lang="en-US" altLang="en-US" sz="2700" dirty="0">
              <a:latin typeface="Arial" panose="020B0604020202020204" pitchFamily="34" charset="0"/>
            </a:endParaRPr>
          </a:p>
        </p:txBody>
      </p:sp>
      <p:sp>
        <p:nvSpPr>
          <p:cNvPr id="10" name="Rectangle 9">
            <a:extLst>
              <a:ext uri="{FF2B5EF4-FFF2-40B4-BE49-F238E27FC236}">
                <a16:creationId xmlns:a16="http://schemas.microsoft.com/office/drawing/2014/main" id="{C56551A6-FCDC-0B12-EF85-CB7A841080B7}"/>
              </a:ext>
            </a:extLst>
          </p:cNvPr>
          <p:cNvSpPr>
            <a:spLocks noChangeArrowheads="1"/>
          </p:cNvSpPr>
          <p:nvPr/>
        </p:nvSpPr>
        <p:spPr bwMode="auto">
          <a:xfrm>
            <a:off x="1" y="444520"/>
            <a:ext cx="277064" cy="55399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en-US" sz="2700"/>
          </a:p>
        </p:txBody>
      </p:sp>
    </p:spTree>
    <p:extLst>
      <p:ext uri="{BB962C8B-B14F-4D97-AF65-F5344CB8AC3E}">
        <p14:creationId xmlns:p14="http://schemas.microsoft.com/office/powerpoint/2010/main" val="1374861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5BB5-3F49-11F3-AE24-0F1209504119}"/>
              </a:ext>
            </a:extLst>
          </p:cNvPr>
          <p:cNvSpPr>
            <a:spLocks noGrp="1"/>
          </p:cNvSpPr>
          <p:nvPr>
            <p:ph type="title"/>
          </p:nvPr>
        </p:nvSpPr>
        <p:spPr>
          <a:xfrm>
            <a:off x="457200" y="274638"/>
            <a:ext cx="16764000" cy="1143000"/>
          </a:xfrm>
        </p:spPr>
        <p:txBody>
          <a:bodyPr/>
          <a:lstStyle/>
          <a:p>
            <a:r>
              <a:rPr lang="en-US" dirty="0"/>
              <a:t>✅ </a:t>
            </a:r>
            <a:r>
              <a:rPr lang="en-US" dirty="0" err="1"/>
              <a:t>ShivX</a:t>
            </a:r>
            <a:r>
              <a:rPr lang="en-US" dirty="0"/>
              <a:t> Application – Testing &amp; Quality Assurance</a:t>
            </a:r>
          </a:p>
        </p:txBody>
      </p:sp>
      <p:graphicFrame>
        <p:nvGraphicFramePr>
          <p:cNvPr id="4" name="Content Placeholder 3">
            <a:extLst>
              <a:ext uri="{FF2B5EF4-FFF2-40B4-BE49-F238E27FC236}">
                <a16:creationId xmlns:a16="http://schemas.microsoft.com/office/drawing/2014/main" id="{CB76386B-34C7-FBFD-FE72-B8B8DC59CD4F}"/>
              </a:ext>
            </a:extLst>
          </p:cNvPr>
          <p:cNvGraphicFramePr>
            <a:graphicFrameLocks noGrp="1"/>
          </p:cNvGraphicFramePr>
          <p:nvPr>
            <p:ph idx="1"/>
            <p:extLst>
              <p:ext uri="{D42A27DB-BD31-4B8C-83A1-F6EECF244321}">
                <p14:modId xmlns:p14="http://schemas.microsoft.com/office/powerpoint/2010/main" val="1672527421"/>
              </p:ext>
            </p:extLst>
          </p:nvPr>
        </p:nvGraphicFramePr>
        <p:xfrm>
          <a:off x="2819400" y="4071498"/>
          <a:ext cx="13106400" cy="3677135"/>
        </p:xfrm>
        <a:graphic>
          <a:graphicData uri="http://schemas.openxmlformats.org/drawingml/2006/table">
            <a:tbl>
              <a:tblPr/>
              <a:tblGrid>
                <a:gridCol w="6553200">
                  <a:extLst>
                    <a:ext uri="{9D8B030D-6E8A-4147-A177-3AD203B41FA5}">
                      <a16:colId xmlns:a16="http://schemas.microsoft.com/office/drawing/2014/main" val="1440366641"/>
                    </a:ext>
                  </a:extLst>
                </a:gridCol>
                <a:gridCol w="6553200">
                  <a:extLst>
                    <a:ext uri="{9D8B030D-6E8A-4147-A177-3AD203B41FA5}">
                      <a16:colId xmlns:a16="http://schemas.microsoft.com/office/drawing/2014/main" val="3275585098"/>
                    </a:ext>
                  </a:extLst>
                </a:gridCol>
              </a:tblGrid>
              <a:tr h="347172">
                <a:tc>
                  <a:txBody>
                    <a:bodyPr/>
                    <a:lstStyle/>
                    <a:p>
                      <a:r>
                        <a:rPr lang="en-US"/>
                        <a:t>Type of Testing</a:t>
                      </a:r>
                    </a:p>
                  </a:txBody>
                  <a:tcPr anchor="ctr">
                    <a:lnL>
                      <a:noFill/>
                    </a:lnL>
                    <a:lnR>
                      <a:noFill/>
                    </a:lnR>
                    <a:lnT>
                      <a:noFill/>
                    </a:lnT>
                    <a:lnB>
                      <a:noFill/>
                    </a:lnB>
                    <a:noFill/>
                  </a:tcPr>
                </a:tc>
                <a:tc>
                  <a:txBody>
                    <a:bodyPr/>
                    <a:lstStyle/>
                    <a:p>
                      <a:r>
                        <a:rPr lang="en-US"/>
                        <a:t>Description</a:t>
                      </a:r>
                    </a:p>
                  </a:txBody>
                  <a:tcPr anchor="ctr">
                    <a:lnL>
                      <a:noFill/>
                    </a:lnL>
                    <a:lnR>
                      <a:noFill/>
                    </a:lnR>
                    <a:lnT>
                      <a:noFill/>
                    </a:lnT>
                    <a:lnB>
                      <a:noFill/>
                    </a:lnB>
                    <a:noFill/>
                  </a:tcPr>
                </a:tc>
                <a:extLst>
                  <a:ext uri="{0D108BD9-81ED-4DB2-BD59-A6C34878D82A}">
                    <a16:rowId xmlns:a16="http://schemas.microsoft.com/office/drawing/2014/main" val="1795225705"/>
                  </a:ext>
                </a:extLst>
              </a:tr>
              <a:tr h="607551">
                <a:tc>
                  <a:txBody>
                    <a:bodyPr/>
                    <a:lstStyle/>
                    <a:p>
                      <a:r>
                        <a:rPr lang="en-US" b="1"/>
                        <a:t>Unit Testing</a:t>
                      </a:r>
                      <a:endParaRPr lang="en-US"/>
                    </a:p>
                  </a:txBody>
                  <a:tcPr anchor="ctr">
                    <a:lnL>
                      <a:noFill/>
                    </a:lnL>
                    <a:lnR>
                      <a:noFill/>
                    </a:lnR>
                    <a:lnT>
                      <a:noFill/>
                    </a:lnT>
                    <a:lnB>
                      <a:noFill/>
                    </a:lnB>
                    <a:noFill/>
                  </a:tcPr>
                </a:tc>
                <a:tc>
                  <a:txBody>
                    <a:bodyPr/>
                    <a:lstStyle/>
                    <a:p>
                      <a:r>
                        <a:rPr lang="en-US"/>
                        <a:t>Verified individual components like Login, ServerOverview, etc., for correctness.</a:t>
                      </a:r>
                    </a:p>
                  </a:txBody>
                  <a:tcPr anchor="ctr">
                    <a:lnL>
                      <a:noFill/>
                    </a:lnL>
                    <a:lnR>
                      <a:noFill/>
                    </a:lnR>
                    <a:lnT>
                      <a:noFill/>
                    </a:lnT>
                    <a:lnB>
                      <a:noFill/>
                    </a:lnB>
                    <a:noFill/>
                  </a:tcPr>
                </a:tc>
                <a:extLst>
                  <a:ext uri="{0D108BD9-81ED-4DB2-BD59-A6C34878D82A}">
                    <a16:rowId xmlns:a16="http://schemas.microsoft.com/office/drawing/2014/main" val="4038393258"/>
                  </a:ext>
                </a:extLst>
              </a:tr>
              <a:tr h="607551">
                <a:tc>
                  <a:txBody>
                    <a:bodyPr/>
                    <a:lstStyle/>
                    <a:p>
                      <a:r>
                        <a:rPr lang="en-US" b="1"/>
                        <a:t>UI/UX Testing</a:t>
                      </a:r>
                      <a:endParaRPr lang="en-US"/>
                    </a:p>
                  </a:txBody>
                  <a:tcPr anchor="ctr">
                    <a:lnL>
                      <a:noFill/>
                    </a:lnL>
                    <a:lnR>
                      <a:noFill/>
                    </a:lnR>
                    <a:lnT>
                      <a:noFill/>
                    </a:lnT>
                    <a:lnB>
                      <a:noFill/>
                    </a:lnB>
                    <a:noFill/>
                  </a:tcPr>
                </a:tc>
                <a:tc>
                  <a:txBody>
                    <a:bodyPr/>
                    <a:lstStyle/>
                    <a:p>
                      <a:r>
                        <a:rPr lang="en-US" dirty="0"/>
                        <a:t>Ensured the UI renders properly across different screen sizes and devices.</a:t>
                      </a:r>
                    </a:p>
                  </a:txBody>
                  <a:tcPr anchor="ctr">
                    <a:lnL>
                      <a:noFill/>
                    </a:lnL>
                    <a:lnR>
                      <a:noFill/>
                    </a:lnR>
                    <a:lnT>
                      <a:noFill/>
                    </a:lnT>
                    <a:lnB>
                      <a:noFill/>
                    </a:lnB>
                    <a:noFill/>
                  </a:tcPr>
                </a:tc>
                <a:extLst>
                  <a:ext uri="{0D108BD9-81ED-4DB2-BD59-A6C34878D82A}">
                    <a16:rowId xmlns:a16="http://schemas.microsoft.com/office/drawing/2014/main" val="1487555245"/>
                  </a:ext>
                </a:extLst>
              </a:tr>
              <a:tr h="783584">
                <a:tc>
                  <a:txBody>
                    <a:bodyPr/>
                    <a:lstStyle/>
                    <a:p>
                      <a:r>
                        <a:rPr lang="en-US" b="1"/>
                        <a:t>Functional Testing</a:t>
                      </a:r>
                      <a:endParaRPr lang="en-US"/>
                    </a:p>
                  </a:txBody>
                  <a:tcPr anchor="ctr">
                    <a:lnL>
                      <a:noFill/>
                    </a:lnL>
                    <a:lnR>
                      <a:noFill/>
                    </a:lnR>
                    <a:lnT>
                      <a:noFill/>
                    </a:lnT>
                    <a:lnB>
                      <a:noFill/>
                    </a:lnB>
                    <a:noFill/>
                  </a:tcPr>
                </a:tc>
                <a:tc>
                  <a:txBody>
                    <a:bodyPr/>
                    <a:lstStyle/>
                    <a:p>
                      <a:r>
                        <a:rPr lang="en-US"/>
                        <a:t>Checked core functionalities like chart rendering, login form submission, and sidebar navigation.</a:t>
                      </a:r>
                    </a:p>
                  </a:txBody>
                  <a:tcPr anchor="ctr">
                    <a:lnL>
                      <a:noFill/>
                    </a:lnL>
                    <a:lnR>
                      <a:noFill/>
                    </a:lnR>
                    <a:lnT>
                      <a:noFill/>
                    </a:lnT>
                    <a:lnB>
                      <a:noFill/>
                    </a:lnB>
                    <a:noFill/>
                  </a:tcPr>
                </a:tc>
                <a:extLst>
                  <a:ext uri="{0D108BD9-81ED-4DB2-BD59-A6C34878D82A}">
                    <a16:rowId xmlns:a16="http://schemas.microsoft.com/office/drawing/2014/main" val="2289232348"/>
                  </a:ext>
                </a:extLst>
              </a:tr>
              <a:tr h="607551">
                <a:tc>
                  <a:txBody>
                    <a:bodyPr/>
                    <a:lstStyle/>
                    <a:p>
                      <a:r>
                        <a:rPr lang="en-US" b="1"/>
                        <a:t>Responsiveness Testing</a:t>
                      </a:r>
                      <a:endParaRPr lang="en-US"/>
                    </a:p>
                  </a:txBody>
                  <a:tcPr anchor="ctr">
                    <a:lnL>
                      <a:noFill/>
                    </a:lnL>
                    <a:lnR>
                      <a:noFill/>
                    </a:lnR>
                    <a:lnT>
                      <a:noFill/>
                    </a:lnT>
                    <a:lnB>
                      <a:noFill/>
                    </a:lnB>
                    <a:noFill/>
                  </a:tcPr>
                </a:tc>
                <a:tc>
                  <a:txBody>
                    <a:bodyPr/>
                    <a:lstStyle/>
                    <a:p>
                      <a:r>
                        <a:rPr lang="en-US"/>
                        <a:t>Tested layout behavior on mobile, tablet, and desktop viewports.</a:t>
                      </a:r>
                    </a:p>
                  </a:txBody>
                  <a:tcPr anchor="ctr">
                    <a:lnL>
                      <a:noFill/>
                    </a:lnL>
                    <a:lnR>
                      <a:noFill/>
                    </a:lnR>
                    <a:lnT>
                      <a:noFill/>
                    </a:lnT>
                    <a:lnB>
                      <a:noFill/>
                    </a:lnB>
                    <a:noFill/>
                  </a:tcPr>
                </a:tc>
                <a:extLst>
                  <a:ext uri="{0D108BD9-81ED-4DB2-BD59-A6C34878D82A}">
                    <a16:rowId xmlns:a16="http://schemas.microsoft.com/office/drawing/2014/main" val="1399256172"/>
                  </a:ext>
                </a:extLst>
              </a:tr>
              <a:tr h="607551">
                <a:tc>
                  <a:txBody>
                    <a:bodyPr/>
                    <a:lstStyle/>
                    <a:p>
                      <a:r>
                        <a:rPr lang="en-US" b="1"/>
                        <a:t>Accessibility Testing</a:t>
                      </a:r>
                      <a:endParaRPr lang="en-US"/>
                    </a:p>
                  </a:txBody>
                  <a:tcPr anchor="ctr">
                    <a:lnL>
                      <a:noFill/>
                    </a:lnL>
                    <a:lnR>
                      <a:noFill/>
                    </a:lnR>
                    <a:lnT>
                      <a:noFill/>
                    </a:lnT>
                    <a:lnB>
                      <a:noFill/>
                    </a:lnB>
                    <a:noFill/>
                  </a:tcPr>
                </a:tc>
                <a:tc>
                  <a:txBody>
                    <a:bodyPr/>
                    <a:lstStyle/>
                    <a:p>
                      <a:r>
                        <a:rPr lang="en-US" dirty="0"/>
                        <a:t>Verified semantic HTML, ARIA roles, color contrast for visually impaired users.</a:t>
                      </a:r>
                    </a:p>
                  </a:txBody>
                  <a:tcPr anchor="ctr">
                    <a:lnL>
                      <a:noFill/>
                    </a:lnL>
                    <a:lnR>
                      <a:noFill/>
                    </a:lnR>
                    <a:lnT>
                      <a:noFill/>
                    </a:lnT>
                    <a:lnB>
                      <a:noFill/>
                    </a:lnB>
                    <a:noFill/>
                  </a:tcPr>
                </a:tc>
                <a:extLst>
                  <a:ext uri="{0D108BD9-81ED-4DB2-BD59-A6C34878D82A}">
                    <a16:rowId xmlns:a16="http://schemas.microsoft.com/office/drawing/2014/main" val="2912495616"/>
                  </a:ext>
                </a:extLst>
              </a:tr>
            </a:tbl>
          </a:graphicData>
        </a:graphic>
      </p:graphicFrame>
      <p:sp>
        <p:nvSpPr>
          <p:cNvPr id="5" name="Rectangle 1">
            <a:extLst>
              <a:ext uri="{FF2B5EF4-FFF2-40B4-BE49-F238E27FC236}">
                <a16:creationId xmlns:a16="http://schemas.microsoft.com/office/drawing/2014/main" id="{1B200ACA-191B-013C-AD60-998521A9C061}"/>
              </a:ext>
            </a:extLst>
          </p:cNvPr>
          <p:cNvSpPr>
            <a:spLocks noChangeArrowheads="1"/>
          </p:cNvSpPr>
          <p:nvPr/>
        </p:nvSpPr>
        <p:spPr bwMode="auto">
          <a:xfrm rot="10800000" flipV="1">
            <a:off x="381000" y="1815868"/>
            <a:ext cx="914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1. Types of Testing Performed</a:t>
            </a:r>
          </a:p>
        </p:txBody>
      </p:sp>
    </p:spTree>
    <p:extLst>
      <p:ext uri="{BB962C8B-B14F-4D97-AF65-F5344CB8AC3E}">
        <p14:creationId xmlns:p14="http://schemas.microsoft.com/office/powerpoint/2010/main" val="1851795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C508D-C9FE-1AF4-101D-41CAF443C2BE}"/>
              </a:ext>
            </a:extLst>
          </p:cNvPr>
          <p:cNvSpPr>
            <a:spLocks noGrp="1"/>
          </p:cNvSpPr>
          <p:nvPr>
            <p:ph type="title"/>
          </p:nvPr>
        </p:nvSpPr>
        <p:spPr>
          <a:xfrm>
            <a:off x="457200" y="274638"/>
            <a:ext cx="16154400" cy="1143000"/>
          </a:xfrm>
        </p:spPr>
        <p:txBody>
          <a:bodyPr/>
          <a:lstStyle/>
          <a:p>
            <a:r>
              <a:rPr lang="en-US" dirty="0"/>
              <a:t>🔁 2. </a:t>
            </a:r>
            <a:r>
              <a:rPr lang="en-US" b="1" dirty="0"/>
              <a:t>Manual Testing Workflow</a:t>
            </a:r>
            <a:endParaRPr lang="en-US" dirty="0"/>
          </a:p>
        </p:txBody>
      </p:sp>
      <p:graphicFrame>
        <p:nvGraphicFramePr>
          <p:cNvPr id="23" name="Content Placeholder 22">
            <a:extLst>
              <a:ext uri="{FF2B5EF4-FFF2-40B4-BE49-F238E27FC236}">
                <a16:creationId xmlns:a16="http://schemas.microsoft.com/office/drawing/2014/main" id="{F1FB8D2C-4C4B-04AF-B45A-4FA97617A714}"/>
              </a:ext>
            </a:extLst>
          </p:cNvPr>
          <p:cNvGraphicFramePr>
            <a:graphicFrameLocks noGrp="1"/>
          </p:cNvGraphicFramePr>
          <p:nvPr>
            <p:ph idx="1"/>
            <p:extLst>
              <p:ext uri="{D42A27DB-BD31-4B8C-83A1-F6EECF244321}">
                <p14:modId xmlns:p14="http://schemas.microsoft.com/office/powerpoint/2010/main" val="2894873920"/>
              </p:ext>
            </p:extLst>
          </p:nvPr>
        </p:nvGraphicFramePr>
        <p:xfrm>
          <a:off x="2209800" y="2933700"/>
          <a:ext cx="13335000" cy="5181598"/>
        </p:xfrm>
        <a:graphic>
          <a:graphicData uri="http://schemas.openxmlformats.org/drawingml/2006/table">
            <a:tbl>
              <a:tblPr/>
              <a:tblGrid>
                <a:gridCol w="4445000">
                  <a:extLst>
                    <a:ext uri="{9D8B030D-6E8A-4147-A177-3AD203B41FA5}">
                      <a16:colId xmlns:a16="http://schemas.microsoft.com/office/drawing/2014/main" val="313960147"/>
                    </a:ext>
                  </a:extLst>
                </a:gridCol>
                <a:gridCol w="4445000">
                  <a:extLst>
                    <a:ext uri="{9D8B030D-6E8A-4147-A177-3AD203B41FA5}">
                      <a16:colId xmlns:a16="http://schemas.microsoft.com/office/drawing/2014/main" val="3780615876"/>
                    </a:ext>
                  </a:extLst>
                </a:gridCol>
                <a:gridCol w="4445000">
                  <a:extLst>
                    <a:ext uri="{9D8B030D-6E8A-4147-A177-3AD203B41FA5}">
                      <a16:colId xmlns:a16="http://schemas.microsoft.com/office/drawing/2014/main" val="174182080"/>
                    </a:ext>
                  </a:extLst>
                </a:gridCol>
              </a:tblGrid>
              <a:tr h="450574">
                <a:tc>
                  <a:txBody>
                    <a:bodyPr/>
                    <a:lstStyle/>
                    <a:p>
                      <a:r>
                        <a:rPr lang="en-US"/>
                        <a:t>Step</a:t>
                      </a:r>
                    </a:p>
                  </a:txBody>
                  <a:tcPr anchor="ctr">
                    <a:lnL>
                      <a:noFill/>
                    </a:lnL>
                    <a:lnR>
                      <a:noFill/>
                    </a:lnR>
                    <a:lnT>
                      <a:noFill/>
                    </a:lnT>
                    <a:lnB>
                      <a:noFill/>
                    </a:lnB>
                    <a:noFill/>
                  </a:tcPr>
                </a:tc>
                <a:tc>
                  <a:txBody>
                    <a:bodyPr/>
                    <a:lstStyle/>
                    <a:p>
                      <a:r>
                        <a:rPr lang="en-US"/>
                        <a:t>Action</a:t>
                      </a:r>
                    </a:p>
                  </a:txBody>
                  <a:tcPr anchor="ctr">
                    <a:lnL>
                      <a:noFill/>
                    </a:lnL>
                    <a:lnR>
                      <a:noFill/>
                    </a:lnR>
                    <a:lnT>
                      <a:noFill/>
                    </a:lnT>
                    <a:lnB>
                      <a:noFill/>
                    </a:lnB>
                    <a:noFill/>
                  </a:tcPr>
                </a:tc>
                <a:tc>
                  <a:txBody>
                    <a:bodyPr/>
                    <a:lstStyle/>
                    <a:p>
                      <a:r>
                        <a:rPr lang="en-US"/>
                        <a:t>Expected Result</a:t>
                      </a:r>
                    </a:p>
                  </a:txBody>
                  <a:tcPr anchor="ctr">
                    <a:lnL>
                      <a:noFill/>
                    </a:lnL>
                    <a:lnR>
                      <a:noFill/>
                    </a:lnR>
                    <a:lnT>
                      <a:noFill/>
                    </a:lnT>
                    <a:lnB>
                      <a:noFill/>
                    </a:lnB>
                    <a:noFill/>
                  </a:tcPr>
                </a:tc>
                <a:extLst>
                  <a:ext uri="{0D108BD9-81ED-4DB2-BD59-A6C34878D82A}">
                    <a16:rowId xmlns:a16="http://schemas.microsoft.com/office/drawing/2014/main" val="856605952"/>
                  </a:ext>
                </a:extLst>
              </a:tr>
              <a:tr h="788504">
                <a:tc>
                  <a:txBody>
                    <a:bodyPr/>
                    <a:lstStyle/>
                    <a:p>
                      <a:r>
                        <a:rPr lang="en-US"/>
                        <a:t>1.</a:t>
                      </a:r>
                    </a:p>
                  </a:txBody>
                  <a:tcPr anchor="ctr">
                    <a:lnL>
                      <a:noFill/>
                    </a:lnL>
                    <a:lnR>
                      <a:noFill/>
                    </a:lnR>
                    <a:lnT>
                      <a:noFill/>
                    </a:lnT>
                    <a:lnB>
                      <a:noFill/>
                    </a:lnB>
                    <a:noFill/>
                  </a:tcPr>
                </a:tc>
                <a:tc>
                  <a:txBody>
                    <a:bodyPr/>
                    <a:lstStyle/>
                    <a:p>
                      <a:r>
                        <a:rPr lang="en-US"/>
                        <a:t>Load the dashboard in a browser</a:t>
                      </a:r>
                    </a:p>
                  </a:txBody>
                  <a:tcPr anchor="ctr">
                    <a:lnL>
                      <a:noFill/>
                    </a:lnL>
                    <a:lnR>
                      <a:noFill/>
                    </a:lnR>
                    <a:lnT>
                      <a:noFill/>
                    </a:lnT>
                    <a:lnB>
                      <a:noFill/>
                    </a:lnB>
                    <a:noFill/>
                  </a:tcPr>
                </a:tc>
                <a:tc>
                  <a:txBody>
                    <a:bodyPr/>
                    <a:lstStyle/>
                    <a:p>
                      <a:r>
                        <a:rPr lang="en-US"/>
                        <a:t>ShivX layout renders correctly</a:t>
                      </a:r>
                    </a:p>
                  </a:txBody>
                  <a:tcPr anchor="ctr">
                    <a:lnL>
                      <a:noFill/>
                    </a:lnL>
                    <a:lnR>
                      <a:noFill/>
                    </a:lnR>
                    <a:lnT>
                      <a:noFill/>
                    </a:lnT>
                    <a:lnB>
                      <a:noFill/>
                    </a:lnB>
                    <a:noFill/>
                  </a:tcPr>
                </a:tc>
                <a:extLst>
                  <a:ext uri="{0D108BD9-81ED-4DB2-BD59-A6C34878D82A}">
                    <a16:rowId xmlns:a16="http://schemas.microsoft.com/office/drawing/2014/main" val="2183265932"/>
                  </a:ext>
                </a:extLst>
              </a:tr>
              <a:tr h="788504">
                <a:tc>
                  <a:txBody>
                    <a:bodyPr/>
                    <a:lstStyle/>
                    <a:p>
                      <a:r>
                        <a:rPr lang="en-US"/>
                        <a:t>2.</a:t>
                      </a:r>
                    </a:p>
                  </a:txBody>
                  <a:tcPr anchor="ctr">
                    <a:lnL>
                      <a:noFill/>
                    </a:lnL>
                    <a:lnR>
                      <a:noFill/>
                    </a:lnR>
                    <a:lnT>
                      <a:noFill/>
                    </a:lnT>
                    <a:lnB>
                      <a:noFill/>
                    </a:lnB>
                    <a:noFill/>
                  </a:tcPr>
                </a:tc>
                <a:tc>
                  <a:txBody>
                    <a:bodyPr/>
                    <a:lstStyle/>
                    <a:p>
                      <a:r>
                        <a:rPr lang="en-US"/>
                        <a:t>Navigate between modules using sidebar</a:t>
                      </a:r>
                    </a:p>
                  </a:txBody>
                  <a:tcPr anchor="ctr">
                    <a:lnL>
                      <a:noFill/>
                    </a:lnL>
                    <a:lnR>
                      <a:noFill/>
                    </a:lnR>
                    <a:lnT>
                      <a:noFill/>
                    </a:lnT>
                    <a:lnB>
                      <a:noFill/>
                    </a:lnB>
                    <a:noFill/>
                  </a:tcPr>
                </a:tc>
                <a:tc>
                  <a:txBody>
                    <a:bodyPr/>
                    <a:lstStyle/>
                    <a:p>
                      <a:r>
                        <a:rPr lang="en-US"/>
                        <a:t>Correct page loads and highlights current selection</a:t>
                      </a:r>
                    </a:p>
                  </a:txBody>
                  <a:tcPr anchor="ctr">
                    <a:lnL>
                      <a:noFill/>
                    </a:lnL>
                    <a:lnR>
                      <a:noFill/>
                    </a:lnR>
                    <a:lnT>
                      <a:noFill/>
                    </a:lnT>
                    <a:lnB>
                      <a:noFill/>
                    </a:lnB>
                    <a:noFill/>
                  </a:tcPr>
                </a:tc>
                <a:extLst>
                  <a:ext uri="{0D108BD9-81ED-4DB2-BD59-A6C34878D82A}">
                    <a16:rowId xmlns:a16="http://schemas.microsoft.com/office/drawing/2014/main" val="2771090733"/>
                  </a:ext>
                </a:extLst>
              </a:tr>
              <a:tr h="788504">
                <a:tc>
                  <a:txBody>
                    <a:bodyPr/>
                    <a:lstStyle/>
                    <a:p>
                      <a:r>
                        <a:rPr lang="en-US"/>
                        <a:t>3.</a:t>
                      </a:r>
                    </a:p>
                  </a:txBody>
                  <a:tcPr anchor="ctr">
                    <a:lnL>
                      <a:noFill/>
                    </a:lnL>
                    <a:lnR>
                      <a:noFill/>
                    </a:lnR>
                    <a:lnT>
                      <a:noFill/>
                    </a:lnT>
                    <a:lnB>
                      <a:noFill/>
                    </a:lnB>
                    <a:noFill/>
                  </a:tcPr>
                </a:tc>
                <a:tc>
                  <a:txBody>
                    <a:bodyPr/>
                    <a:lstStyle/>
                    <a:p>
                      <a:r>
                        <a:rPr lang="en-US"/>
                        <a:t>Fill in login credentials and submit</a:t>
                      </a:r>
                    </a:p>
                  </a:txBody>
                  <a:tcPr anchor="ctr">
                    <a:lnL>
                      <a:noFill/>
                    </a:lnL>
                    <a:lnR>
                      <a:noFill/>
                    </a:lnR>
                    <a:lnT>
                      <a:noFill/>
                    </a:lnT>
                    <a:lnB>
                      <a:noFill/>
                    </a:lnB>
                    <a:noFill/>
                  </a:tcPr>
                </a:tc>
                <a:tc>
                  <a:txBody>
                    <a:bodyPr/>
                    <a:lstStyle/>
                    <a:p>
                      <a:r>
                        <a:rPr lang="en-US"/>
                        <a:t>Shows appropriate success or error message</a:t>
                      </a:r>
                    </a:p>
                  </a:txBody>
                  <a:tcPr anchor="ctr">
                    <a:lnL>
                      <a:noFill/>
                    </a:lnL>
                    <a:lnR>
                      <a:noFill/>
                    </a:lnR>
                    <a:lnT>
                      <a:noFill/>
                    </a:lnT>
                    <a:lnB>
                      <a:noFill/>
                    </a:lnB>
                    <a:noFill/>
                  </a:tcPr>
                </a:tc>
                <a:extLst>
                  <a:ext uri="{0D108BD9-81ED-4DB2-BD59-A6C34878D82A}">
                    <a16:rowId xmlns:a16="http://schemas.microsoft.com/office/drawing/2014/main" val="3698829784"/>
                  </a:ext>
                </a:extLst>
              </a:tr>
              <a:tr h="788504">
                <a:tc>
                  <a:txBody>
                    <a:bodyPr/>
                    <a:lstStyle/>
                    <a:p>
                      <a:r>
                        <a:rPr lang="en-US" dirty="0"/>
                        <a:t>4.</a:t>
                      </a:r>
                    </a:p>
                  </a:txBody>
                  <a:tcPr anchor="ctr">
                    <a:lnL>
                      <a:noFill/>
                    </a:lnL>
                    <a:lnR>
                      <a:noFill/>
                    </a:lnR>
                    <a:lnT>
                      <a:noFill/>
                    </a:lnT>
                    <a:lnB>
                      <a:noFill/>
                    </a:lnB>
                    <a:noFill/>
                  </a:tcPr>
                </a:tc>
                <a:tc>
                  <a:txBody>
                    <a:bodyPr/>
                    <a:lstStyle/>
                    <a:p>
                      <a:r>
                        <a:rPr lang="en-US"/>
                        <a:t>Hover on sidebar buttons</a:t>
                      </a:r>
                    </a:p>
                  </a:txBody>
                  <a:tcPr anchor="ctr">
                    <a:lnL>
                      <a:noFill/>
                    </a:lnL>
                    <a:lnR>
                      <a:noFill/>
                    </a:lnR>
                    <a:lnT>
                      <a:noFill/>
                    </a:lnT>
                    <a:lnB>
                      <a:noFill/>
                    </a:lnB>
                    <a:noFill/>
                  </a:tcPr>
                </a:tc>
                <a:tc>
                  <a:txBody>
                    <a:bodyPr/>
                    <a:lstStyle/>
                    <a:p>
                      <a:r>
                        <a:rPr lang="en-US"/>
                        <a:t>UI responds with glow effect</a:t>
                      </a:r>
                    </a:p>
                  </a:txBody>
                  <a:tcPr anchor="ctr">
                    <a:lnL>
                      <a:noFill/>
                    </a:lnL>
                    <a:lnR>
                      <a:noFill/>
                    </a:lnR>
                    <a:lnT>
                      <a:noFill/>
                    </a:lnT>
                    <a:lnB>
                      <a:noFill/>
                    </a:lnB>
                    <a:noFill/>
                  </a:tcPr>
                </a:tc>
                <a:extLst>
                  <a:ext uri="{0D108BD9-81ED-4DB2-BD59-A6C34878D82A}">
                    <a16:rowId xmlns:a16="http://schemas.microsoft.com/office/drawing/2014/main" val="745229516"/>
                  </a:ext>
                </a:extLst>
              </a:tr>
              <a:tr h="788504">
                <a:tc>
                  <a:txBody>
                    <a:bodyPr/>
                    <a:lstStyle/>
                    <a:p>
                      <a:r>
                        <a:rPr lang="en-US"/>
                        <a:t>5.</a:t>
                      </a:r>
                    </a:p>
                  </a:txBody>
                  <a:tcPr anchor="ctr">
                    <a:lnL>
                      <a:noFill/>
                    </a:lnL>
                    <a:lnR>
                      <a:noFill/>
                    </a:lnR>
                    <a:lnT>
                      <a:noFill/>
                    </a:lnT>
                    <a:lnB>
                      <a:noFill/>
                    </a:lnB>
                    <a:noFill/>
                  </a:tcPr>
                </a:tc>
                <a:tc>
                  <a:txBody>
                    <a:bodyPr/>
                    <a:lstStyle/>
                    <a:p>
                      <a:r>
                        <a:rPr lang="en-US"/>
                        <a:t>Resize browser window</a:t>
                      </a:r>
                    </a:p>
                  </a:txBody>
                  <a:tcPr anchor="ctr">
                    <a:lnL>
                      <a:noFill/>
                    </a:lnL>
                    <a:lnR>
                      <a:noFill/>
                    </a:lnR>
                    <a:lnT>
                      <a:noFill/>
                    </a:lnT>
                    <a:lnB>
                      <a:noFill/>
                    </a:lnB>
                    <a:noFill/>
                  </a:tcPr>
                </a:tc>
                <a:tc>
                  <a:txBody>
                    <a:bodyPr/>
                    <a:lstStyle/>
                    <a:p>
                      <a:r>
                        <a:rPr lang="en-US"/>
                        <a:t>Layout adjusts for small screens</a:t>
                      </a:r>
                    </a:p>
                  </a:txBody>
                  <a:tcPr anchor="ctr">
                    <a:lnL>
                      <a:noFill/>
                    </a:lnL>
                    <a:lnR>
                      <a:noFill/>
                    </a:lnR>
                    <a:lnT>
                      <a:noFill/>
                    </a:lnT>
                    <a:lnB>
                      <a:noFill/>
                    </a:lnB>
                    <a:noFill/>
                  </a:tcPr>
                </a:tc>
                <a:extLst>
                  <a:ext uri="{0D108BD9-81ED-4DB2-BD59-A6C34878D82A}">
                    <a16:rowId xmlns:a16="http://schemas.microsoft.com/office/drawing/2014/main" val="2971677929"/>
                  </a:ext>
                </a:extLst>
              </a:tr>
              <a:tr h="788504">
                <a:tc>
                  <a:txBody>
                    <a:bodyPr/>
                    <a:lstStyle/>
                    <a:p>
                      <a:r>
                        <a:rPr lang="en-US"/>
                        <a:t>6.</a:t>
                      </a:r>
                    </a:p>
                  </a:txBody>
                  <a:tcPr anchor="ctr">
                    <a:lnL>
                      <a:noFill/>
                    </a:lnL>
                    <a:lnR>
                      <a:noFill/>
                    </a:lnR>
                    <a:lnT>
                      <a:noFill/>
                    </a:lnT>
                    <a:lnB>
                      <a:noFill/>
                    </a:lnB>
                    <a:noFill/>
                  </a:tcPr>
                </a:tc>
                <a:tc>
                  <a:txBody>
                    <a:bodyPr/>
                    <a:lstStyle/>
                    <a:p>
                      <a:r>
                        <a:rPr lang="en-US"/>
                        <a:t>Verify charts load</a:t>
                      </a:r>
                    </a:p>
                  </a:txBody>
                  <a:tcPr anchor="ctr">
                    <a:lnL>
                      <a:noFill/>
                    </a:lnL>
                    <a:lnR>
                      <a:noFill/>
                    </a:lnR>
                    <a:lnT>
                      <a:noFill/>
                    </a:lnT>
                    <a:lnB>
                      <a:noFill/>
                    </a:lnB>
                    <a:noFill/>
                  </a:tcPr>
                </a:tc>
                <a:tc>
                  <a:txBody>
                    <a:bodyPr/>
                    <a:lstStyle/>
                    <a:p>
                      <a:r>
                        <a:rPr lang="en-US" dirty="0"/>
                        <a:t>CPU, Memory &amp; Disk charts render dynamically</a:t>
                      </a:r>
                    </a:p>
                  </a:txBody>
                  <a:tcPr anchor="ctr">
                    <a:lnL>
                      <a:noFill/>
                    </a:lnL>
                    <a:lnR>
                      <a:noFill/>
                    </a:lnR>
                    <a:lnT>
                      <a:noFill/>
                    </a:lnT>
                    <a:lnB>
                      <a:noFill/>
                    </a:lnB>
                    <a:noFill/>
                  </a:tcPr>
                </a:tc>
                <a:extLst>
                  <a:ext uri="{0D108BD9-81ED-4DB2-BD59-A6C34878D82A}">
                    <a16:rowId xmlns:a16="http://schemas.microsoft.com/office/drawing/2014/main" val="598950435"/>
                  </a:ext>
                </a:extLst>
              </a:tr>
            </a:tbl>
          </a:graphicData>
        </a:graphic>
      </p:graphicFrame>
    </p:spTree>
    <p:extLst>
      <p:ext uri="{BB962C8B-B14F-4D97-AF65-F5344CB8AC3E}">
        <p14:creationId xmlns:p14="http://schemas.microsoft.com/office/powerpoint/2010/main" val="2400184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0144-D5D4-5F24-4100-47B151350D4B}"/>
              </a:ext>
            </a:extLst>
          </p:cNvPr>
          <p:cNvSpPr>
            <a:spLocks noGrp="1"/>
          </p:cNvSpPr>
          <p:nvPr>
            <p:ph type="title"/>
          </p:nvPr>
        </p:nvSpPr>
        <p:spPr>
          <a:xfrm>
            <a:off x="457200" y="274638"/>
            <a:ext cx="16459200" cy="1143000"/>
          </a:xfrm>
        </p:spPr>
        <p:txBody>
          <a:bodyPr>
            <a:normAutofit fontScale="90000"/>
          </a:bodyPr>
          <a:lstStyle/>
          <a:p>
            <a:br>
              <a:rPr lang="en-US" dirty="0"/>
            </a:br>
            <a:br>
              <a:rPr lang="en-US" dirty="0"/>
            </a:br>
            <a:r>
              <a:rPr lang="en-US" dirty="0"/>
              <a:t>🧰 3. </a:t>
            </a:r>
            <a:r>
              <a:rPr lang="en-US" b="1" dirty="0"/>
              <a:t>Tools &amp; Technologies Used for Testing</a:t>
            </a:r>
            <a:endParaRPr lang="en-US" dirty="0"/>
          </a:p>
        </p:txBody>
      </p:sp>
      <p:graphicFrame>
        <p:nvGraphicFramePr>
          <p:cNvPr id="4" name="Content Placeholder 3">
            <a:extLst>
              <a:ext uri="{FF2B5EF4-FFF2-40B4-BE49-F238E27FC236}">
                <a16:creationId xmlns:a16="http://schemas.microsoft.com/office/drawing/2014/main" id="{99032A20-A623-89D1-44D2-99FE9E7E12E0}"/>
              </a:ext>
            </a:extLst>
          </p:cNvPr>
          <p:cNvGraphicFramePr>
            <a:graphicFrameLocks noGrp="1"/>
          </p:cNvGraphicFramePr>
          <p:nvPr>
            <p:ph idx="1"/>
            <p:extLst>
              <p:ext uri="{D42A27DB-BD31-4B8C-83A1-F6EECF244321}">
                <p14:modId xmlns:p14="http://schemas.microsoft.com/office/powerpoint/2010/main" val="4024518554"/>
              </p:ext>
            </p:extLst>
          </p:nvPr>
        </p:nvGraphicFramePr>
        <p:xfrm>
          <a:off x="2133600" y="3467100"/>
          <a:ext cx="13411200" cy="3886200"/>
        </p:xfrm>
        <a:graphic>
          <a:graphicData uri="http://schemas.openxmlformats.org/drawingml/2006/table">
            <a:tbl>
              <a:tblPr/>
              <a:tblGrid>
                <a:gridCol w="6705600">
                  <a:extLst>
                    <a:ext uri="{9D8B030D-6E8A-4147-A177-3AD203B41FA5}">
                      <a16:colId xmlns:a16="http://schemas.microsoft.com/office/drawing/2014/main" val="2955136463"/>
                    </a:ext>
                  </a:extLst>
                </a:gridCol>
                <a:gridCol w="6705600">
                  <a:extLst>
                    <a:ext uri="{9D8B030D-6E8A-4147-A177-3AD203B41FA5}">
                      <a16:colId xmlns:a16="http://schemas.microsoft.com/office/drawing/2014/main" val="990797970"/>
                    </a:ext>
                  </a:extLst>
                </a:gridCol>
              </a:tblGrid>
              <a:tr h="777240">
                <a:tc>
                  <a:txBody>
                    <a:bodyPr/>
                    <a:lstStyle/>
                    <a:p>
                      <a:r>
                        <a:rPr lang="en-US"/>
                        <a:t>Tool</a:t>
                      </a:r>
                    </a:p>
                  </a:txBody>
                  <a:tcPr anchor="ctr">
                    <a:lnL>
                      <a:noFill/>
                    </a:lnL>
                    <a:lnR>
                      <a:noFill/>
                    </a:lnR>
                    <a:lnT>
                      <a:noFill/>
                    </a:lnT>
                    <a:lnB>
                      <a:noFill/>
                    </a:lnB>
                    <a:noFill/>
                  </a:tcPr>
                </a:tc>
                <a:tc>
                  <a:txBody>
                    <a:bodyPr/>
                    <a:lstStyle/>
                    <a:p>
                      <a:r>
                        <a:rPr lang="en-US"/>
                        <a:t>Purpose</a:t>
                      </a:r>
                    </a:p>
                  </a:txBody>
                  <a:tcPr anchor="ctr">
                    <a:lnL>
                      <a:noFill/>
                    </a:lnL>
                    <a:lnR>
                      <a:noFill/>
                    </a:lnR>
                    <a:lnT>
                      <a:noFill/>
                    </a:lnT>
                    <a:lnB>
                      <a:noFill/>
                    </a:lnB>
                    <a:noFill/>
                  </a:tcPr>
                </a:tc>
                <a:extLst>
                  <a:ext uri="{0D108BD9-81ED-4DB2-BD59-A6C34878D82A}">
                    <a16:rowId xmlns:a16="http://schemas.microsoft.com/office/drawing/2014/main" val="2863351989"/>
                  </a:ext>
                </a:extLst>
              </a:tr>
              <a:tr h="777240">
                <a:tc>
                  <a:txBody>
                    <a:bodyPr/>
                    <a:lstStyle/>
                    <a:p>
                      <a:r>
                        <a:rPr lang="en-US" b="1"/>
                        <a:t>Browser DevTools</a:t>
                      </a:r>
                      <a:endParaRPr lang="en-US"/>
                    </a:p>
                  </a:txBody>
                  <a:tcPr anchor="ctr">
                    <a:lnL>
                      <a:noFill/>
                    </a:lnL>
                    <a:lnR>
                      <a:noFill/>
                    </a:lnR>
                    <a:lnT>
                      <a:noFill/>
                    </a:lnT>
                    <a:lnB>
                      <a:noFill/>
                    </a:lnB>
                    <a:noFill/>
                  </a:tcPr>
                </a:tc>
                <a:tc>
                  <a:txBody>
                    <a:bodyPr/>
                    <a:lstStyle/>
                    <a:p>
                      <a:r>
                        <a:rPr lang="en-US"/>
                        <a:t>Console errors, responsive design</a:t>
                      </a:r>
                    </a:p>
                  </a:txBody>
                  <a:tcPr anchor="ctr">
                    <a:lnL>
                      <a:noFill/>
                    </a:lnL>
                    <a:lnR>
                      <a:noFill/>
                    </a:lnR>
                    <a:lnT>
                      <a:noFill/>
                    </a:lnT>
                    <a:lnB>
                      <a:noFill/>
                    </a:lnB>
                    <a:noFill/>
                  </a:tcPr>
                </a:tc>
                <a:extLst>
                  <a:ext uri="{0D108BD9-81ED-4DB2-BD59-A6C34878D82A}">
                    <a16:rowId xmlns:a16="http://schemas.microsoft.com/office/drawing/2014/main" val="152389308"/>
                  </a:ext>
                </a:extLst>
              </a:tr>
              <a:tr h="777240">
                <a:tc>
                  <a:txBody>
                    <a:bodyPr/>
                    <a:lstStyle/>
                    <a:p>
                      <a:r>
                        <a:rPr lang="en-US" b="1"/>
                        <a:t>Lighthouse</a:t>
                      </a:r>
                      <a:endParaRPr lang="en-US"/>
                    </a:p>
                  </a:txBody>
                  <a:tcPr anchor="ctr">
                    <a:lnL>
                      <a:noFill/>
                    </a:lnL>
                    <a:lnR>
                      <a:noFill/>
                    </a:lnR>
                    <a:lnT>
                      <a:noFill/>
                    </a:lnT>
                    <a:lnB>
                      <a:noFill/>
                    </a:lnB>
                    <a:noFill/>
                  </a:tcPr>
                </a:tc>
                <a:tc>
                  <a:txBody>
                    <a:bodyPr/>
                    <a:lstStyle/>
                    <a:p>
                      <a:r>
                        <a:rPr lang="en-US"/>
                        <a:t>Accessibility, SEO &amp; performance</a:t>
                      </a:r>
                    </a:p>
                  </a:txBody>
                  <a:tcPr anchor="ctr">
                    <a:lnL>
                      <a:noFill/>
                    </a:lnL>
                    <a:lnR>
                      <a:noFill/>
                    </a:lnR>
                    <a:lnT>
                      <a:noFill/>
                    </a:lnT>
                    <a:lnB>
                      <a:noFill/>
                    </a:lnB>
                    <a:noFill/>
                  </a:tcPr>
                </a:tc>
                <a:extLst>
                  <a:ext uri="{0D108BD9-81ED-4DB2-BD59-A6C34878D82A}">
                    <a16:rowId xmlns:a16="http://schemas.microsoft.com/office/drawing/2014/main" val="416671881"/>
                  </a:ext>
                </a:extLst>
              </a:tr>
              <a:tr h="777240">
                <a:tc>
                  <a:txBody>
                    <a:bodyPr/>
                    <a:lstStyle/>
                    <a:p>
                      <a:r>
                        <a:rPr lang="en-US" b="1"/>
                        <a:t>React Developer Tools</a:t>
                      </a:r>
                      <a:endParaRPr lang="en-US"/>
                    </a:p>
                  </a:txBody>
                  <a:tcPr anchor="ctr">
                    <a:lnL>
                      <a:noFill/>
                    </a:lnL>
                    <a:lnR>
                      <a:noFill/>
                    </a:lnR>
                    <a:lnT>
                      <a:noFill/>
                    </a:lnT>
                    <a:lnB>
                      <a:noFill/>
                    </a:lnB>
                    <a:noFill/>
                  </a:tcPr>
                </a:tc>
                <a:tc>
                  <a:txBody>
                    <a:bodyPr/>
                    <a:lstStyle/>
                    <a:p>
                      <a:r>
                        <a:rPr lang="en-US"/>
                        <a:t>Inspect component tree</a:t>
                      </a:r>
                    </a:p>
                  </a:txBody>
                  <a:tcPr anchor="ctr">
                    <a:lnL>
                      <a:noFill/>
                    </a:lnL>
                    <a:lnR>
                      <a:noFill/>
                    </a:lnR>
                    <a:lnT>
                      <a:noFill/>
                    </a:lnT>
                    <a:lnB>
                      <a:noFill/>
                    </a:lnB>
                    <a:noFill/>
                  </a:tcPr>
                </a:tc>
                <a:extLst>
                  <a:ext uri="{0D108BD9-81ED-4DB2-BD59-A6C34878D82A}">
                    <a16:rowId xmlns:a16="http://schemas.microsoft.com/office/drawing/2014/main" val="3511723161"/>
                  </a:ext>
                </a:extLst>
              </a:tr>
              <a:tr h="777240">
                <a:tc>
                  <a:txBody>
                    <a:bodyPr/>
                    <a:lstStyle/>
                    <a:p>
                      <a:r>
                        <a:rPr lang="en-US" b="1"/>
                        <a:t>Screen Readers (NVDA / ChromeVox)</a:t>
                      </a:r>
                      <a:endParaRPr lang="en-US"/>
                    </a:p>
                  </a:txBody>
                  <a:tcPr anchor="ctr">
                    <a:lnL>
                      <a:noFill/>
                    </a:lnL>
                    <a:lnR>
                      <a:noFill/>
                    </a:lnR>
                    <a:lnT>
                      <a:noFill/>
                    </a:lnT>
                    <a:lnB>
                      <a:noFill/>
                    </a:lnB>
                    <a:noFill/>
                  </a:tcPr>
                </a:tc>
                <a:tc>
                  <a:txBody>
                    <a:bodyPr/>
                    <a:lstStyle/>
                    <a:p>
                      <a:r>
                        <a:rPr lang="en-US" dirty="0"/>
                        <a:t>Accessibility audit</a:t>
                      </a:r>
                    </a:p>
                  </a:txBody>
                  <a:tcPr anchor="ctr">
                    <a:lnL>
                      <a:noFill/>
                    </a:lnL>
                    <a:lnR>
                      <a:noFill/>
                    </a:lnR>
                    <a:lnT>
                      <a:noFill/>
                    </a:lnT>
                    <a:lnB>
                      <a:noFill/>
                    </a:lnB>
                    <a:noFill/>
                  </a:tcPr>
                </a:tc>
                <a:extLst>
                  <a:ext uri="{0D108BD9-81ED-4DB2-BD59-A6C34878D82A}">
                    <a16:rowId xmlns:a16="http://schemas.microsoft.com/office/drawing/2014/main" val="4174606477"/>
                  </a:ext>
                </a:extLst>
              </a:tr>
            </a:tbl>
          </a:graphicData>
        </a:graphic>
      </p:graphicFrame>
    </p:spTree>
    <p:extLst>
      <p:ext uri="{BB962C8B-B14F-4D97-AF65-F5344CB8AC3E}">
        <p14:creationId xmlns:p14="http://schemas.microsoft.com/office/powerpoint/2010/main" val="2041305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02F0-4877-A76C-AE4F-0B76045EA874}"/>
              </a:ext>
            </a:extLst>
          </p:cNvPr>
          <p:cNvSpPr>
            <a:spLocks noGrp="1"/>
          </p:cNvSpPr>
          <p:nvPr>
            <p:ph type="title"/>
          </p:nvPr>
        </p:nvSpPr>
        <p:spPr>
          <a:xfrm>
            <a:off x="457200" y="274638"/>
            <a:ext cx="14173200" cy="1143000"/>
          </a:xfrm>
        </p:spPr>
        <p:txBody>
          <a:bodyPr/>
          <a:lstStyle/>
          <a:p>
            <a:r>
              <a:rPr lang="en-US" dirty="0"/>
              <a:t>🛡️ 4. </a:t>
            </a:r>
            <a:r>
              <a:rPr lang="en-US" b="1" dirty="0"/>
              <a:t>Sample Test Cases (Manual)</a:t>
            </a:r>
            <a:endParaRPr lang="en-US" dirty="0"/>
          </a:p>
        </p:txBody>
      </p:sp>
      <p:graphicFrame>
        <p:nvGraphicFramePr>
          <p:cNvPr id="4" name="Content Placeholder 3">
            <a:extLst>
              <a:ext uri="{FF2B5EF4-FFF2-40B4-BE49-F238E27FC236}">
                <a16:creationId xmlns:a16="http://schemas.microsoft.com/office/drawing/2014/main" id="{EF0F0674-2B02-C848-3313-42D3BCC5FB40}"/>
              </a:ext>
            </a:extLst>
          </p:cNvPr>
          <p:cNvGraphicFramePr>
            <a:graphicFrameLocks noGrp="1"/>
          </p:cNvGraphicFramePr>
          <p:nvPr>
            <p:ph idx="1"/>
            <p:extLst>
              <p:ext uri="{D42A27DB-BD31-4B8C-83A1-F6EECF244321}">
                <p14:modId xmlns:p14="http://schemas.microsoft.com/office/powerpoint/2010/main" val="3630529236"/>
              </p:ext>
            </p:extLst>
          </p:nvPr>
        </p:nvGraphicFramePr>
        <p:xfrm>
          <a:off x="1828800" y="2933700"/>
          <a:ext cx="13258800" cy="4724403"/>
        </p:xfrm>
        <a:graphic>
          <a:graphicData uri="http://schemas.openxmlformats.org/drawingml/2006/table">
            <a:tbl>
              <a:tblPr/>
              <a:tblGrid>
                <a:gridCol w="3314700">
                  <a:extLst>
                    <a:ext uri="{9D8B030D-6E8A-4147-A177-3AD203B41FA5}">
                      <a16:colId xmlns:a16="http://schemas.microsoft.com/office/drawing/2014/main" val="3247252300"/>
                    </a:ext>
                  </a:extLst>
                </a:gridCol>
                <a:gridCol w="3314700">
                  <a:extLst>
                    <a:ext uri="{9D8B030D-6E8A-4147-A177-3AD203B41FA5}">
                      <a16:colId xmlns:a16="http://schemas.microsoft.com/office/drawing/2014/main" val="2838590350"/>
                    </a:ext>
                  </a:extLst>
                </a:gridCol>
                <a:gridCol w="3314700">
                  <a:extLst>
                    <a:ext uri="{9D8B030D-6E8A-4147-A177-3AD203B41FA5}">
                      <a16:colId xmlns:a16="http://schemas.microsoft.com/office/drawing/2014/main" val="1926561838"/>
                    </a:ext>
                  </a:extLst>
                </a:gridCol>
                <a:gridCol w="3314700">
                  <a:extLst>
                    <a:ext uri="{9D8B030D-6E8A-4147-A177-3AD203B41FA5}">
                      <a16:colId xmlns:a16="http://schemas.microsoft.com/office/drawing/2014/main" val="379123285"/>
                    </a:ext>
                  </a:extLst>
                </a:gridCol>
              </a:tblGrid>
              <a:tr h="590551">
                <a:tc>
                  <a:txBody>
                    <a:bodyPr/>
                    <a:lstStyle/>
                    <a:p>
                      <a:r>
                        <a:rPr lang="en-US"/>
                        <a:t>Test Case</a:t>
                      </a:r>
                    </a:p>
                  </a:txBody>
                  <a:tcPr anchor="ctr">
                    <a:lnL>
                      <a:noFill/>
                    </a:lnL>
                    <a:lnR>
                      <a:noFill/>
                    </a:lnR>
                    <a:lnT>
                      <a:noFill/>
                    </a:lnT>
                    <a:lnB>
                      <a:noFill/>
                    </a:lnB>
                    <a:noFill/>
                  </a:tcPr>
                </a:tc>
                <a:tc>
                  <a:txBody>
                    <a:bodyPr/>
                    <a:lstStyle/>
                    <a:p>
                      <a:r>
                        <a:rPr lang="en-US"/>
                        <a:t>Input</a:t>
                      </a:r>
                    </a:p>
                  </a:txBody>
                  <a:tcPr anchor="ctr">
                    <a:lnL>
                      <a:noFill/>
                    </a:lnL>
                    <a:lnR>
                      <a:noFill/>
                    </a:lnR>
                    <a:lnT>
                      <a:noFill/>
                    </a:lnT>
                    <a:lnB>
                      <a:noFill/>
                    </a:lnB>
                    <a:noFill/>
                  </a:tcPr>
                </a:tc>
                <a:tc>
                  <a:txBody>
                    <a:bodyPr/>
                    <a:lstStyle/>
                    <a:p>
                      <a:r>
                        <a:rPr lang="en-US"/>
                        <a:t>Expected Output</a:t>
                      </a:r>
                    </a:p>
                  </a:txBody>
                  <a:tcPr anchor="ctr">
                    <a:lnL>
                      <a:noFill/>
                    </a:lnL>
                    <a:lnR>
                      <a:noFill/>
                    </a:lnR>
                    <a:lnT>
                      <a:noFill/>
                    </a:lnT>
                    <a:lnB>
                      <a:noFill/>
                    </a:lnB>
                    <a:noFill/>
                  </a:tcPr>
                </a:tc>
                <a:tc>
                  <a:txBody>
                    <a:bodyPr/>
                    <a:lstStyle/>
                    <a:p>
                      <a:r>
                        <a:rPr lang="en-US"/>
                        <a:t>Status</a:t>
                      </a:r>
                    </a:p>
                  </a:txBody>
                  <a:tcPr anchor="ctr">
                    <a:lnL>
                      <a:noFill/>
                    </a:lnL>
                    <a:lnR>
                      <a:noFill/>
                    </a:lnR>
                    <a:lnT>
                      <a:noFill/>
                    </a:lnT>
                    <a:lnB>
                      <a:noFill/>
                    </a:lnB>
                    <a:noFill/>
                  </a:tcPr>
                </a:tc>
                <a:extLst>
                  <a:ext uri="{0D108BD9-81ED-4DB2-BD59-A6C34878D82A}">
                    <a16:rowId xmlns:a16="http://schemas.microsoft.com/office/drawing/2014/main" val="3033546828"/>
                  </a:ext>
                </a:extLst>
              </a:tr>
              <a:tr h="1033463">
                <a:tc>
                  <a:txBody>
                    <a:bodyPr/>
                    <a:lstStyle/>
                    <a:p>
                      <a:r>
                        <a:rPr lang="en-US"/>
                        <a:t>Login without email</a:t>
                      </a:r>
                    </a:p>
                  </a:txBody>
                  <a:tcPr anchor="ctr">
                    <a:lnL>
                      <a:noFill/>
                    </a:lnL>
                    <a:lnR>
                      <a:noFill/>
                    </a:lnR>
                    <a:lnT>
                      <a:noFill/>
                    </a:lnT>
                    <a:lnB>
                      <a:noFill/>
                    </a:lnB>
                    <a:noFill/>
                  </a:tcPr>
                </a:tc>
                <a:tc>
                  <a:txBody>
                    <a:bodyPr/>
                    <a:lstStyle/>
                    <a:p>
                      <a:r>
                        <a:rPr lang="en-US"/>
                        <a:t>Blank email field</a:t>
                      </a:r>
                    </a:p>
                  </a:txBody>
                  <a:tcPr anchor="ctr">
                    <a:lnL>
                      <a:noFill/>
                    </a:lnL>
                    <a:lnR>
                      <a:noFill/>
                    </a:lnR>
                    <a:lnT>
                      <a:noFill/>
                    </a:lnT>
                    <a:lnB>
                      <a:noFill/>
                    </a:lnB>
                    <a:noFill/>
                  </a:tcPr>
                </a:tc>
                <a:tc>
                  <a:txBody>
                    <a:bodyPr/>
                    <a:lstStyle/>
                    <a:p>
                      <a:r>
                        <a:rPr lang="en-US"/>
                        <a:t>“Please enter email and password.”</a:t>
                      </a:r>
                    </a:p>
                  </a:txBody>
                  <a:tcPr anchor="ctr">
                    <a:lnL>
                      <a:noFill/>
                    </a:lnL>
                    <a:lnR>
                      <a:noFill/>
                    </a:lnR>
                    <a:lnT>
                      <a:noFill/>
                    </a:lnT>
                    <a:lnB>
                      <a:noFill/>
                    </a:lnB>
                    <a:noFill/>
                  </a:tcPr>
                </a:tc>
                <a:tc>
                  <a:txBody>
                    <a:bodyPr/>
                    <a:lstStyle/>
                    <a:p>
                      <a:r>
                        <a:rPr lang="en-US"/>
                        <a:t>✅</a:t>
                      </a:r>
                    </a:p>
                  </a:txBody>
                  <a:tcPr anchor="ctr">
                    <a:lnL>
                      <a:noFill/>
                    </a:lnL>
                    <a:lnR>
                      <a:noFill/>
                    </a:lnR>
                    <a:lnT>
                      <a:noFill/>
                    </a:lnT>
                    <a:lnB>
                      <a:noFill/>
                    </a:lnB>
                    <a:noFill/>
                  </a:tcPr>
                </a:tc>
                <a:extLst>
                  <a:ext uri="{0D108BD9-81ED-4DB2-BD59-A6C34878D82A}">
                    <a16:rowId xmlns:a16="http://schemas.microsoft.com/office/drawing/2014/main" val="3432922816"/>
                  </a:ext>
                </a:extLst>
              </a:tr>
              <a:tr h="1033463">
                <a:tc>
                  <a:txBody>
                    <a:bodyPr/>
                    <a:lstStyle/>
                    <a:p>
                      <a:r>
                        <a:rPr lang="en-US"/>
                        <a:t>Navigate to Server Overview</a:t>
                      </a:r>
                    </a:p>
                  </a:txBody>
                  <a:tcPr anchor="ctr">
                    <a:lnL>
                      <a:noFill/>
                    </a:lnL>
                    <a:lnR>
                      <a:noFill/>
                    </a:lnR>
                    <a:lnT>
                      <a:noFill/>
                    </a:lnT>
                    <a:lnB>
                      <a:noFill/>
                    </a:lnB>
                    <a:noFill/>
                  </a:tcPr>
                </a:tc>
                <a:tc>
                  <a:txBody>
                    <a:bodyPr/>
                    <a:lstStyle/>
                    <a:p>
                      <a:r>
                        <a:rPr lang="en-US"/>
                        <a:t>Click sidebar item</a:t>
                      </a:r>
                    </a:p>
                  </a:txBody>
                  <a:tcPr anchor="ctr">
                    <a:lnL>
                      <a:noFill/>
                    </a:lnL>
                    <a:lnR>
                      <a:noFill/>
                    </a:lnR>
                    <a:lnT>
                      <a:noFill/>
                    </a:lnT>
                    <a:lnB>
                      <a:noFill/>
                    </a:lnB>
                    <a:noFill/>
                  </a:tcPr>
                </a:tc>
                <a:tc>
                  <a:txBody>
                    <a:bodyPr/>
                    <a:lstStyle/>
                    <a:p>
                      <a:r>
                        <a:rPr lang="en-US"/>
                        <a:t>Charts and metrics load</a:t>
                      </a:r>
                    </a:p>
                  </a:txBody>
                  <a:tcPr anchor="ctr">
                    <a:lnL>
                      <a:noFill/>
                    </a:lnL>
                    <a:lnR>
                      <a:noFill/>
                    </a:lnR>
                    <a:lnT>
                      <a:noFill/>
                    </a:lnT>
                    <a:lnB>
                      <a:noFill/>
                    </a:lnB>
                    <a:noFill/>
                  </a:tcPr>
                </a:tc>
                <a:tc>
                  <a:txBody>
                    <a:bodyPr/>
                    <a:lstStyle/>
                    <a:p>
                      <a:r>
                        <a:rPr lang="en-US"/>
                        <a:t>✅</a:t>
                      </a:r>
                    </a:p>
                  </a:txBody>
                  <a:tcPr anchor="ctr">
                    <a:lnL>
                      <a:noFill/>
                    </a:lnL>
                    <a:lnR>
                      <a:noFill/>
                    </a:lnR>
                    <a:lnT>
                      <a:noFill/>
                    </a:lnT>
                    <a:lnB>
                      <a:noFill/>
                    </a:lnB>
                    <a:noFill/>
                  </a:tcPr>
                </a:tc>
                <a:extLst>
                  <a:ext uri="{0D108BD9-81ED-4DB2-BD59-A6C34878D82A}">
                    <a16:rowId xmlns:a16="http://schemas.microsoft.com/office/drawing/2014/main" val="1741716500"/>
                  </a:ext>
                </a:extLst>
              </a:tr>
              <a:tr h="1033463">
                <a:tc>
                  <a:txBody>
                    <a:bodyPr/>
                    <a:lstStyle/>
                    <a:p>
                      <a:r>
                        <a:rPr lang="en-US"/>
                        <a:t>View on mobile screen</a:t>
                      </a:r>
                    </a:p>
                  </a:txBody>
                  <a:tcPr anchor="ctr">
                    <a:lnL>
                      <a:noFill/>
                    </a:lnL>
                    <a:lnR>
                      <a:noFill/>
                    </a:lnR>
                    <a:lnT>
                      <a:noFill/>
                    </a:lnT>
                    <a:lnB>
                      <a:noFill/>
                    </a:lnB>
                    <a:noFill/>
                  </a:tcPr>
                </a:tc>
                <a:tc>
                  <a:txBody>
                    <a:bodyPr/>
                    <a:lstStyle/>
                    <a:p>
                      <a:r>
                        <a:rPr lang="en-US"/>
                        <a:t>Resize to 375px</a:t>
                      </a:r>
                    </a:p>
                  </a:txBody>
                  <a:tcPr anchor="ctr">
                    <a:lnL>
                      <a:noFill/>
                    </a:lnL>
                    <a:lnR>
                      <a:noFill/>
                    </a:lnR>
                    <a:lnT>
                      <a:noFill/>
                    </a:lnT>
                    <a:lnB>
                      <a:noFill/>
                    </a:lnB>
                    <a:noFill/>
                  </a:tcPr>
                </a:tc>
                <a:tc>
                  <a:txBody>
                    <a:bodyPr/>
                    <a:lstStyle/>
                    <a:p>
                      <a:r>
                        <a:rPr lang="en-US"/>
                        <a:t>Sidebar collapses, layout adapts</a:t>
                      </a:r>
                    </a:p>
                  </a:txBody>
                  <a:tcPr anchor="ctr">
                    <a:lnL>
                      <a:noFill/>
                    </a:lnL>
                    <a:lnR>
                      <a:noFill/>
                    </a:lnR>
                    <a:lnT>
                      <a:noFill/>
                    </a:lnT>
                    <a:lnB>
                      <a:noFill/>
                    </a:lnB>
                    <a:noFill/>
                  </a:tcPr>
                </a:tc>
                <a:tc>
                  <a:txBody>
                    <a:bodyPr/>
                    <a:lstStyle/>
                    <a:p>
                      <a:r>
                        <a:rPr lang="en-US"/>
                        <a:t>✅</a:t>
                      </a:r>
                    </a:p>
                  </a:txBody>
                  <a:tcPr anchor="ctr">
                    <a:lnL>
                      <a:noFill/>
                    </a:lnL>
                    <a:lnR>
                      <a:noFill/>
                    </a:lnR>
                    <a:lnT>
                      <a:noFill/>
                    </a:lnT>
                    <a:lnB>
                      <a:noFill/>
                    </a:lnB>
                    <a:noFill/>
                  </a:tcPr>
                </a:tc>
                <a:extLst>
                  <a:ext uri="{0D108BD9-81ED-4DB2-BD59-A6C34878D82A}">
                    <a16:rowId xmlns:a16="http://schemas.microsoft.com/office/drawing/2014/main" val="2782124028"/>
                  </a:ext>
                </a:extLst>
              </a:tr>
              <a:tr h="1033463">
                <a:tc>
                  <a:txBody>
                    <a:bodyPr/>
                    <a:lstStyle/>
                    <a:p>
                      <a:r>
                        <a:rPr lang="en-US"/>
                        <a:t>Submit incomplete form</a:t>
                      </a:r>
                    </a:p>
                  </a:txBody>
                  <a:tcPr anchor="ctr">
                    <a:lnL>
                      <a:noFill/>
                    </a:lnL>
                    <a:lnR>
                      <a:noFill/>
                    </a:lnR>
                    <a:lnT>
                      <a:noFill/>
                    </a:lnT>
                    <a:lnB>
                      <a:noFill/>
                    </a:lnB>
                    <a:noFill/>
                  </a:tcPr>
                </a:tc>
                <a:tc>
                  <a:txBody>
                    <a:bodyPr/>
                    <a:lstStyle/>
                    <a:p>
                      <a:r>
                        <a:rPr lang="en-US"/>
                        <a:t>Password only</a:t>
                      </a:r>
                    </a:p>
                  </a:txBody>
                  <a:tcPr anchor="ctr">
                    <a:lnL>
                      <a:noFill/>
                    </a:lnL>
                    <a:lnR>
                      <a:noFill/>
                    </a:lnR>
                    <a:lnT>
                      <a:noFill/>
                    </a:lnT>
                    <a:lnB>
                      <a:noFill/>
                    </a:lnB>
                    <a:noFill/>
                  </a:tcPr>
                </a:tc>
                <a:tc>
                  <a:txBody>
                    <a:bodyPr/>
                    <a:lstStyle/>
                    <a:p>
                      <a:r>
                        <a:rPr lang="en-US"/>
                        <a:t>Error message displayed</a:t>
                      </a:r>
                    </a:p>
                  </a:txBody>
                  <a:tcPr anchor="ctr">
                    <a:lnL>
                      <a:noFill/>
                    </a:lnL>
                    <a:lnR>
                      <a:noFill/>
                    </a:lnR>
                    <a:lnT>
                      <a:noFill/>
                    </a:lnT>
                    <a:lnB>
                      <a:noFill/>
                    </a:lnB>
                    <a:noFill/>
                  </a:tcPr>
                </a:tc>
                <a:tc>
                  <a:txBody>
                    <a:bodyPr/>
                    <a:lstStyle/>
                    <a:p>
                      <a:r>
                        <a:rPr lang="en-US" dirty="0"/>
                        <a:t>✅</a:t>
                      </a:r>
                    </a:p>
                  </a:txBody>
                  <a:tcPr anchor="ctr">
                    <a:lnL>
                      <a:noFill/>
                    </a:lnL>
                    <a:lnR>
                      <a:noFill/>
                    </a:lnR>
                    <a:lnT>
                      <a:noFill/>
                    </a:lnT>
                    <a:lnB>
                      <a:noFill/>
                    </a:lnB>
                    <a:noFill/>
                  </a:tcPr>
                </a:tc>
                <a:extLst>
                  <a:ext uri="{0D108BD9-81ED-4DB2-BD59-A6C34878D82A}">
                    <a16:rowId xmlns:a16="http://schemas.microsoft.com/office/drawing/2014/main" val="467923927"/>
                  </a:ext>
                </a:extLst>
              </a:tr>
            </a:tbl>
          </a:graphicData>
        </a:graphic>
      </p:graphicFrame>
    </p:spTree>
    <p:extLst>
      <p:ext uri="{BB962C8B-B14F-4D97-AF65-F5344CB8AC3E}">
        <p14:creationId xmlns:p14="http://schemas.microsoft.com/office/powerpoint/2010/main" val="4075224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3410-B888-DEA1-B536-9300E7D44D88}"/>
              </a:ext>
            </a:extLst>
          </p:cNvPr>
          <p:cNvSpPr>
            <a:spLocks noGrp="1"/>
          </p:cNvSpPr>
          <p:nvPr>
            <p:ph type="title"/>
          </p:nvPr>
        </p:nvSpPr>
        <p:spPr>
          <a:xfrm>
            <a:off x="457200" y="274638"/>
            <a:ext cx="15925800" cy="1143000"/>
          </a:xfrm>
        </p:spPr>
        <p:txBody>
          <a:bodyPr>
            <a:normAutofit/>
          </a:bodyPr>
          <a:lstStyle/>
          <a:p>
            <a:r>
              <a:rPr lang="en-US" dirty="0"/>
              <a:t>🤖 5. </a:t>
            </a:r>
            <a:r>
              <a:rPr lang="en-US" b="1" dirty="0"/>
              <a:t>Potential for Automated Testing (Future Scope)</a:t>
            </a:r>
            <a:endParaRPr lang="en-US" dirty="0"/>
          </a:p>
        </p:txBody>
      </p:sp>
      <p:sp>
        <p:nvSpPr>
          <p:cNvPr id="3" name="Content Placeholder 2">
            <a:extLst>
              <a:ext uri="{FF2B5EF4-FFF2-40B4-BE49-F238E27FC236}">
                <a16:creationId xmlns:a16="http://schemas.microsoft.com/office/drawing/2014/main" id="{6FD3E2A1-C576-DFDA-C2DD-4349BBB9E12F}"/>
              </a:ext>
            </a:extLst>
          </p:cNvPr>
          <p:cNvSpPr>
            <a:spLocks noGrp="1"/>
          </p:cNvSpPr>
          <p:nvPr>
            <p:ph idx="1"/>
          </p:nvPr>
        </p:nvSpPr>
        <p:spPr>
          <a:xfrm>
            <a:off x="609600" y="4229100"/>
            <a:ext cx="16611600" cy="4191000"/>
          </a:xfrm>
        </p:spPr>
        <p:txBody>
          <a:bodyPr/>
          <a:lstStyle/>
          <a:p>
            <a:pPr>
              <a:buNone/>
            </a:pPr>
            <a:r>
              <a:rPr lang="en-US" dirty="0"/>
              <a:t>To improve maintainability, </a:t>
            </a:r>
            <a:r>
              <a:rPr lang="en-US" dirty="0" err="1"/>
              <a:t>ShivX</a:t>
            </a:r>
            <a:r>
              <a:rPr lang="en-US" dirty="0"/>
              <a:t> could integrate:</a:t>
            </a:r>
          </a:p>
          <a:p>
            <a:pPr>
              <a:buFont typeface="Arial" panose="020B0604020202020204" pitchFamily="34" charset="0"/>
              <a:buChar char="•"/>
            </a:pPr>
            <a:r>
              <a:rPr lang="en-US" b="1" dirty="0"/>
              <a:t>Jest</a:t>
            </a:r>
            <a:r>
              <a:rPr lang="en-US" dirty="0"/>
              <a:t> for unit testing components</a:t>
            </a:r>
          </a:p>
          <a:p>
            <a:pPr>
              <a:buFont typeface="Arial" panose="020B0604020202020204" pitchFamily="34" charset="0"/>
              <a:buChar char="•"/>
            </a:pPr>
            <a:r>
              <a:rPr lang="en-US" b="1" dirty="0"/>
              <a:t>React Testing Library</a:t>
            </a:r>
            <a:r>
              <a:rPr lang="en-US" dirty="0"/>
              <a:t> to test interactions (e.g., form submission, button clicks)</a:t>
            </a:r>
          </a:p>
          <a:p>
            <a:pPr>
              <a:buFont typeface="Arial" panose="020B0604020202020204" pitchFamily="34" charset="0"/>
              <a:buChar char="•"/>
            </a:pPr>
            <a:r>
              <a:rPr lang="en-US" b="1" dirty="0"/>
              <a:t>Cypress</a:t>
            </a:r>
            <a:r>
              <a:rPr lang="en-US" dirty="0"/>
              <a:t> or </a:t>
            </a:r>
            <a:r>
              <a:rPr lang="en-US" b="1" dirty="0"/>
              <a:t>Playwright</a:t>
            </a:r>
            <a:r>
              <a:rPr lang="en-US" dirty="0"/>
              <a:t> for end-to-end UI testing</a:t>
            </a:r>
          </a:p>
          <a:p>
            <a:endParaRPr lang="en-US" dirty="0"/>
          </a:p>
        </p:txBody>
      </p:sp>
    </p:spTree>
    <p:extLst>
      <p:ext uri="{BB962C8B-B14F-4D97-AF65-F5344CB8AC3E}">
        <p14:creationId xmlns:p14="http://schemas.microsoft.com/office/powerpoint/2010/main" val="1572530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D56BE-56A5-F1F3-728A-264EA7DB9F17}"/>
              </a:ext>
            </a:extLst>
          </p:cNvPr>
          <p:cNvPicPr>
            <a:picLocks noChangeAspect="1"/>
          </p:cNvPicPr>
          <p:nvPr/>
        </p:nvPicPr>
        <p:blipFill>
          <a:blip r:embed="rId2"/>
          <a:stretch>
            <a:fillRect/>
          </a:stretch>
        </p:blipFill>
        <p:spPr>
          <a:xfrm>
            <a:off x="4034407" y="2781300"/>
            <a:ext cx="10219185" cy="7033520"/>
          </a:xfrm>
          <a:prstGeom prst="rect">
            <a:avLst/>
          </a:prstGeom>
        </p:spPr>
      </p:pic>
      <p:graphicFrame>
        <p:nvGraphicFramePr>
          <p:cNvPr id="5" name="Object 4">
            <a:extLst>
              <a:ext uri="{FF2B5EF4-FFF2-40B4-BE49-F238E27FC236}">
                <a16:creationId xmlns:a16="http://schemas.microsoft.com/office/drawing/2014/main" id="{BC6CC7A4-BA14-54E3-0D8C-65C5848A76F6}"/>
              </a:ext>
            </a:extLst>
          </p:cNvPr>
          <p:cNvGraphicFramePr>
            <a:graphicFrameLocks noChangeAspect="1"/>
          </p:cNvGraphicFramePr>
          <p:nvPr>
            <p:extLst>
              <p:ext uri="{D42A27DB-BD31-4B8C-83A1-F6EECF244321}">
                <p14:modId xmlns:p14="http://schemas.microsoft.com/office/powerpoint/2010/main" val="4123817557"/>
              </p:ext>
            </p:extLst>
          </p:nvPr>
        </p:nvGraphicFramePr>
        <p:xfrm>
          <a:off x="13792200" y="8555294"/>
          <a:ext cx="4778376" cy="1752600"/>
        </p:xfrm>
        <a:graphic>
          <a:graphicData uri="http://schemas.openxmlformats.org/presentationml/2006/ole">
            <mc:AlternateContent xmlns:mc="http://schemas.openxmlformats.org/markup-compatibility/2006">
              <mc:Choice xmlns:v="urn:schemas-microsoft-com:vml" Requires="v">
                <p:oleObj name="Packager Shell Object" showAsIcon="1" r:id="rId3" imgW="1569791" imgH="517956" progId="Package">
                  <p:embed/>
                </p:oleObj>
              </mc:Choice>
              <mc:Fallback>
                <p:oleObj name="Packager Shell Object" showAsIcon="1" r:id="rId3" imgW="1569791" imgH="517956" progId="Package">
                  <p:embed/>
                  <p:pic>
                    <p:nvPicPr>
                      <p:cNvPr id="0" name=""/>
                      <p:cNvPicPr/>
                      <p:nvPr/>
                    </p:nvPicPr>
                    <p:blipFill>
                      <a:blip r:embed="rId4"/>
                      <a:stretch>
                        <a:fillRect/>
                      </a:stretch>
                    </p:blipFill>
                    <p:spPr>
                      <a:xfrm>
                        <a:off x="13792200" y="8555294"/>
                        <a:ext cx="4778376" cy="1752600"/>
                      </a:xfrm>
                      <a:prstGeom prst="rect">
                        <a:avLst/>
                      </a:prstGeom>
                    </p:spPr>
                  </p:pic>
                </p:oleObj>
              </mc:Fallback>
            </mc:AlternateContent>
          </a:graphicData>
        </a:graphic>
      </p:graphicFrame>
    </p:spTree>
    <p:extLst>
      <p:ext uri="{BB962C8B-B14F-4D97-AF65-F5344CB8AC3E}">
        <p14:creationId xmlns:p14="http://schemas.microsoft.com/office/powerpoint/2010/main" val="399386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0E51-4D2A-D157-8881-32C9829F7197}"/>
              </a:ext>
            </a:extLst>
          </p:cNvPr>
          <p:cNvSpPr>
            <a:spLocks noGrp="1"/>
          </p:cNvSpPr>
          <p:nvPr>
            <p:ph type="title"/>
          </p:nvPr>
        </p:nvSpPr>
        <p:spPr>
          <a:xfrm>
            <a:off x="457200" y="274638"/>
            <a:ext cx="14630400" cy="2201862"/>
          </a:xfrm>
        </p:spPr>
        <p:txBody>
          <a:bodyPr>
            <a:normAutofit fontScale="90000"/>
          </a:bodyPr>
          <a:lstStyle/>
          <a:p>
            <a:br>
              <a:rPr lang="en-US" b="1" dirty="0"/>
            </a:br>
            <a:br>
              <a:rPr lang="en-US" b="1" dirty="0"/>
            </a:br>
            <a:r>
              <a:rPr lang="en-US" b="1" dirty="0"/>
              <a:t>	</a:t>
            </a:r>
            <a:r>
              <a:rPr lang="en-US" b="1" dirty="0" err="1"/>
              <a:t>ShivX</a:t>
            </a:r>
            <a:r>
              <a:rPr lang="en-US" b="1" dirty="0"/>
              <a:t> Dashboard Services Overview</a:t>
            </a:r>
            <a:br>
              <a:rPr lang="en-US" b="1" dirty="0"/>
            </a:br>
            <a:endParaRPr lang="en-US" dirty="0"/>
          </a:p>
        </p:txBody>
      </p:sp>
      <p:sp>
        <p:nvSpPr>
          <p:cNvPr id="3" name="Content Placeholder 2">
            <a:extLst>
              <a:ext uri="{FF2B5EF4-FFF2-40B4-BE49-F238E27FC236}">
                <a16:creationId xmlns:a16="http://schemas.microsoft.com/office/drawing/2014/main" id="{0F2DABFA-526A-DABB-F430-B7838569E5B8}"/>
              </a:ext>
            </a:extLst>
          </p:cNvPr>
          <p:cNvSpPr>
            <a:spLocks noGrp="1"/>
          </p:cNvSpPr>
          <p:nvPr>
            <p:ph idx="1"/>
          </p:nvPr>
        </p:nvSpPr>
        <p:spPr>
          <a:xfrm>
            <a:off x="457200" y="1600200"/>
            <a:ext cx="16306800" cy="8412162"/>
          </a:xfrm>
        </p:spPr>
        <p:txBody>
          <a:bodyPr>
            <a:normAutofit fontScale="92500" lnSpcReduction="10000"/>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Font typeface="Arial" panose="020B0604020202020204" pitchFamily="34" charset="0"/>
              <a:buChar char="•"/>
            </a:pPr>
            <a:r>
              <a:rPr lang="en-US" b="1" dirty="0"/>
              <a:t>Centralized Management:</a:t>
            </a:r>
            <a:r>
              <a:rPr lang="en-US" dirty="0"/>
              <a:t> Easily create, configure, and monitor all your network devices—including servers, workstations, and printers—from a single, user-friendly dashboard.</a:t>
            </a:r>
          </a:p>
          <a:p>
            <a:pPr>
              <a:buFont typeface="Arial" panose="020B0604020202020204" pitchFamily="34" charset="0"/>
              <a:buChar char="•"/>
            </a:pPr>
            <a:r>
              <a:rPr lang="en-US" b="1" dirty="0"/>
              <a:t>24/7 Security Monitoring:</a:t>
            </a:r>
            <a:r>
              <a:rPr lang="en-US" dirty="0"/>
              <a:t> Get real-time alerts, threat detection, and comprehensive security analytics to keep your infrastructure safe around the clock.</a:t>
            </a:r>
          </a:p>
          <a:p>
            <a:pPr>
              <a:buFont typeface="Arial" panose="020B0604020202020204" pitchFamily="34" charset="0"/>
              <a:buChar char="•"/>
            </a:pPr>
            <a:r>
              <a:rPr lang="en-US" b="1" dirty="0"/>
              <a:t>Remote Access:</a:t>
            </a:r>
            <a:r>
              <a:rPr lang="en-US" dirty="0"/>
              <a:t> Securely access and manage your entire IT environment from anywhere, enabling flexible and efficient remote work.</a:t>
            </a:r>
          </a:p>
          <a:p>
            <a:pPr>
              <a:buFont typeface="Arial" panose="020B0604020202020204" pitchFamily="34" charset="0"/>
              <a:buChar char="•"/>
            </a:pPr>
            <a:r>
              <a:rPr lang="en-US" b="1" dirty="0"/>
              <a:t>Customizable Access Controls:</a:t>
            </a:r>
            <a:r>
              <a:rPr lang="en-US" dirty="0"/>
              <a:t> Assign roles, manage permissions, and track user activity to ensure compliance and data integrity.</a:t>
            </a:r>
          </a:p>
          <a:p>
            <a:pPr>
              <a:buFont typeface="Arial" panose="020B0604020202020204" pitchFamily="34" charset="0"/>
              <a:buChar char="•"/>
            </a:pPr>
            <a:r>
              <a:rPr lang="en-US" b="1" dirty="0"/>
              <a:t>Scalable &amp; Reliable:</a:t>
            </a:r>
            <a:r>
              <a:rPr lang="en-US" dirty="0"/>
              <a:t> Effortlessly scale your network as your business grows, with guaranteed uptime and robust cloud infrastructure.</a:t>
            </a:r>
          </a:p>
          <a:p>
            <a:pPr marL="0" indent="0">
              <a:buNone/>
            </a:pPr>
            <a:endParaRPr lang="en-US" b="1" dirty="0"/>
          </a:p>
          <a:p>
            <a:pPr marL="0" indent="0">
              <a:buNone/>
            </a:pPr>
            <a:r>
              <a:rPr lang="en-US" sz="2600" b="1" dirty="0"/>
              <a:t>           “Empower your enterprise with seamless, secure, and smart network management—anytime, anywhere”</a:t>
            </a:r>
            <a:endParaRPr lang="en-US" sz="2600" dirty="0"/>
          </a:p>
          <a:p>
            <a:endParaRPr lang="en-US" dirty="0"/>
          </a:p>
        </p:txBody>
      </p:sp>
    </p:spTree>
    <p:extLst>
      <p:ext uri="{BB962C8B-B14F-4D97-AF65-F5344CB8AC3E}">
        <p14:creationId xmlns:p14="http://schemas.microsoft.com/office/powerpoint/2010/main" val="4142802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27F08D-9D5D-6FF5-0321-93F1960B107C}"/>
              </a:ext>
            </a:extLst>
          </p:cNvPr>
          <p:cNvPicPr>
            <a:picLocks noChangeAspect="1"/>
          </p:cNvPicPr>
          <p:nvPr/>
        </p:nvPicPr>
        <p:blipFill>
          <a:blip r:embed="rId2"/>
          <a:stretch>
            <a:fillRect/>
          </a:stretch>
        </p:blipFill>
        <p:spPr>
          <a:xfrm>
            <a:off x="-32886" y="0"/>
            <a:ext cx="18308596" cy="10287000"/>
          </a:xfrm>
          <a:prstGeom prst="rect">
            <a:avLst/>
          </a:prstGeom>
        </p:spPr>
      </p:pic>
      <p:graphicFrame>
        <p:nvGraphicFramePr>
          <p:cNvPr id="7" name="Object 6">
            <a:extLst>
              <a:ext uri="{FF2B5EF4-FFF2-40B4-BE49-F238E27FC236}">
                <a16:creationId xmlns:a16="http://schemas.microsoft.com/office/drawing/2014/main" id="{9A1E2BB6-B49E-784A-6EE1-2B12E2441ED8}"/>
              </a:ext>
            </a:extLst>
          </p:cNvPr>
          <p:cNvGraphicFramePr>
            <a:graphicFrameLocks noChangeAspect="1"/>
          </p:cNvGraphicFramePr>
          <p:nvPr>
            <p:extLst>
              <p:ext uri="{D42A27DB-BD31-4B8C-83A1-F6EECF244321}">
                <p14:modId xmlns:p14="http://schemas.microsoft.com/office/powerpoint/2010/main" val="517205719"/>
              </p:ext>
            </p:extLst>
          </p:nvPr>
        </p:nvGraphicFramePr>
        <p:xfrm>
          <a:off x="14478000" y="8343900"/>
          <a:ext cx="3917639" cy="1536883"/>
        </p:xfrm>
        <a:graphic>
          <a:graphicData uri="http://schemas.openxmlformats.org/presentationml/2006/ole">
            <mc:AlternateContent xmlns:mc="http://schemas.openxmlformats.org/markup-compatibility/2006">
              <mc:Choice xmlns:v="urn:schemas-microsoft-com:vml" Requires="v">
                <p:oleObj name="Packager Shell Object" showAsIcon="1" r:id="rId3" imgW="1318437" imgH="517956" progId="Package">
                  <p:embed/>
                </p:oleObj>
              </mc:Choice>
              <mc:Fallback>
                <p:oleObj name="Packager Shell Object" showAsIcon="1" r:id="rId3" imgW="1318437" imgH="517956" progId="Package">
                  <p:embed/>
                  <p:pic>
                    <p:nvPicPr>
                      <p:cNvPr id="0" name=""/>
                      <p:cNvPicPr/>
                      <p:nvPr/>
                    </p:nvPicPr>
                    <p:blipFill>
                      <a:blip r:embed="rId4"/>
                      <a:stretch>
                        <a:fillRect/>
                      </a:stretch>
                    </p:blipFill>
                    <p:spPr>
                      <a:xfrm>
                        <a:off x="14478000" y="8343900"/>
                        <a:ext cx="3917639" cy="1536883"/>
                      </a:xfrm>
                      <a:prstGeom prst="rect">
                        <a:avLst/>
                      </a:prstGeom>
                    </p:spPr>
                  </p:pic>
                </p:oleObj>
              </mc:Fallback>
            </mc:AlternateContent>
          </a:graphicData>
        </a:graphic>
      </p:graphicFrame>
    </p:spTree>
    <p:extLst>
      <p:ext uri="{BB962C8B-B14F-4D97-AF65-F5344CB8AC3E}">
        <p14:creationId xmlns:p14="http://schemas.microsoft.com/office/powerpoint/2010/main" val="1696400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80562-EEEE-AF0E-594D-0B040F3BE4A4}"/>
              </a:ext>
            </a:extLst>
          </p:cNvPr>
          <p:cNvSpPr>
            <a:spLocks noGrp="1"/>
          </p:cNvSpPr>
          <p:nvPr>
            <p:ph type="title"/>
          </p:nvPr>
        </p:nvSpPr>
        <p:spPr>
          <a:xfrm>
            <a:off x="457200" y="274638"/>
            <a:ext cx="13792200" cy="1143000"/>
          </a:xfrm>
        </p:spPr>
        <p:txBody>
          <a:bodyPr>
            <a:normAutofit fontScale="90000"/>
          </a:bodyPr>
          <a:lstStyle/>
          <a:p>
            <a:br>
              <a:rPr lang="en-US" b="1" dirty="0"/>
            </a:br>
            <a:r>
              <a:rPr lang="en-US" b="1" dirty="0"/>
              <a:t>                  </a:t>
            </a:r>
            <a:br>
              <a:rPr lang="en-US" b="1" dirty="0"/>
            </a:br>
            <a:r>
              <a:rPr lang="en-US" b="1" dirty="0"/>
              <a:t>               </a:t>
            </a:r>
            <a:r>
              <a:rPr lang="en-US" b="1" dirty="0" err="1"/>
              <a:t>ShivX</a:t>
            </a:r>
            <a:r>
              <a:rPr lang="en-US" b="1" dirty="0"/>
              <a:t> Network Dashboard Overview</a:t>
            </a:r>
            <a:br>
              <a:rPr lang="en-US" b="1" dirty="0"/>
            </a:br>
            <a:endParaRPr lang="en-US" dirty="0"/>
          </a:p>
        </p:txBody>
      </p:sp>
      <p:sp>
        <p:nvSpPr>
          <p:cNvPr id="4" name="Content Placeholder 3">
            <a:extLst>
              <a:ext uri="{FF2B5EF4-FFF2-40B4-BE49-F238E27FC236}">
                <a16:creationId xmlns:a16="http://schemas.microsoft.com/office/drawing/2014/main" id="{02623274-4817-30B9-DF89-A658E0F192F7}"/>
              </a:ext>
            </a:extLst>
          </p:cNvPr>
          <p:cNvSpPr>
            <a:spLocks noGrp="1"/>
          </p:cNvSpPr>
          <p:nvPr>
            <p:ph idx="1"/>
          </p:nvPr>
        </p:nvSpPr>
        <p:spPr>
          <a:xfrm>
            <a:off x="457200" y="1600200"/>
            <a:ext cx="17373600" cy="8572500"/>
          </a:xfrm>
        </p:spPr>
        <p:txBody>
          <a:bodyPr>
            <a:normAutofit lnSpcReduction="10000"/>
          </a:bodyPr>
          <a:lstStyle/>
          <a:p>
            <a:pPr>
              <a:buFont typeface="Arial" panose="020B0604020202020204" pitchFamily="34" charset="0"/>
              <a:buChar char="•"/>
            </a:pPr>
            <a:endParaRPr lang="en-US" b="1" dirty="0"/>
          </a:p>
          <a:p>
            <a:pPr>
              <a:buFont typeface="Arial" panose="020B0604020202020204" pitchFamily="34" charset="0"/>
              <a:buChar char="•"/>
            </a:pPr>
            <a:endParaRPr lang="en-US" b="1" dirty="0"/>
          </a:p>
          <a:p>
            <a:pPr>
              <a:buFont typeface="Arial" panose="020B0604020202020204" pitchFamily="34" charset="0"/>
              <a:buChar char="•"/>
            </a:pPr>
            <a:endParaRPr lang="en-US" b="1" dirty="0"/>
          </a:p>
          <a:p>
            <a:pPr>
              <a:buFont typeface="Arial" panose="020B0604020202020204" pitchFamily="34" charset="0"/>
              <a:buChar char="•"/>
            </a:pPr>
            <a:endParaRPr lang="en-US" b="1" dirty="0"/>
          </a:p>
          <a:p>
            <a:pPr>
              <a:buFont typeface="Arial" panose="020B0604020202020204" pitchFamily="34" charset="0"/>
              <a:buChar char="•"/>
            </a:pPr>
            <a:endParaRPr lang="en-US" b="1" dirty="0"/>
          </a:p>
          <a:p>
            <a:pPr>
              <a:buFont typeface="Arial" panose="020B0604020202020204" pitchFamily="34" charset="0"/>
              <a:buChar char="•"/>
            </a:pPr>
            <a:r>
              <a:rPr lang="en-US" b="1" dirty="0"/>
              <a:t>Unified Network Visibility:</a:t>
            </a:r>
            <a:r>
              <a:rPr lang="en-US" dirty="0"/>
              <a:t> Gain a real-time overview of all connected devices—servers, workstations, printers, and more—across your organization.</a:t>
            </a:r>
          </a:p>
          <a:p>
            <a:pPr>
              <a:buFont typeface="Arial" panose="020B0604020202020204" pitchFamily="34" charset="0"/>
              <a:buChar char="•"/>
            </a:pPr>
            <a:r>
              <a:rPr lang="en-US" b="1" dirty="0"/>
              <a:t>Interactive Topology Map:</a:t>
            </a:r>
            <a:r>
              <a:rPr lang="en-US" dirty="0"/>
              <a:t> Visualize your entire network structure with easy-to-understand diagrams, showing device status and connectivity.</a:t>
            </a:r>
          </a:p>
          <a:p>
            <a:pPr>
              <a:buFont typeface="Arial" panose="020B0604020202020204" pitchFamily="34" charset="0"/>
              <a:buChar char="•"/>
            </a:pPr>
            <a:r>
              <a:rPr lang="en-US" b="1" dirty="0"/>
              <a:t>Performance Monitoring:</a:t>
            </a:r>
            <a:r>
              <a:rPr lang="en-US" dirty="0"/>
              <a:t> Track bandwidth usage, device health, and network traffic patterns to optimize efficiency and prevent bottlenecks.</a:t>
            </a:r>
          </a:p>
          <a:p>
            <a:pPr>
              <a:buFont typeface="Arial" panose="020B0604020202020204" pitchFamily="34" charset="0"/>
              <a:buChar char="•"/>
            </a:pPr>
            <a:r>
              <a:rPr lang="en-US" b="1" dirty="0"/>
              <a:t>Instant Alerts:</a:t>
            </a:r>
            <a:r>
              <a:rPr lang="en-US" dirty="0"/>
              <a:t> Receive notifications for connectivity issues, unusual activity, or device failures to ensure continuous uptime.</a:t>
            </a:r>
          </a:p>
          <a:p>
            <a:pPr>
              <a:buFont typeface="Arial" panose="020B0604020202020204" pitchFamily="34" charset="0"/>
              <a:buChar char="•"/>
            </a:pPr>
            <a:r>
              <a:rPr lang="en-US" b="1" dirty="0"/>
              <a:t>Simplified Device Management:</a:t>
            </a:r>
            <a:r>
              <a:rPr lang="en-US" dirty="0"/>
              <a:t> Add, configure, or remove network devices with just a few clicks, all from one centralized dashboard.</a:t>
            </a:r>
          </a:p>
          <a:p>
            <a:pPr marL="0" indent="0">
              <a:buNone/>
            </a:pPr>
            <a:r>
              <a:rPr lang="en-US" sz="2400" b="1" dirty="0"/>
              <a:t>		“Empower your IT team with complete control and instant insights for a smarter, more reliable network”</a:t>
            </a:r>
            <a:endParaRPr lang="en-US" sz="2400" dirty="0"/>
          </a:p>
          <a:p>
            <a:endParaRPr lang="en-US" dirty="0"/>
          </a:p>
        </p:txBody>
      </p:sp>
    </p:spTree>
    <p:extLst>
      <p:ext uri="{BB962C8B-B14F-4D97-AF65-F5344CB8AC3E}">
        <p14:creationId xmlns:p14="http://schemas.microsoft.com/office/powerpoint/2010/main" val="3573615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EFB9DC-632C-9A49-843B-B913CFF10F14}"/>
              </a:ext>
            </a:extLst>
          </p:cNvPr>
          <p:cNvPicPr>
            <a:picLocks noChangeAspect="1"/>
          </p:cNvPicPr>
          <p:nvPr/>
        </p:nvPicPr>
        <p:blipFill>
          <a:blip r:embed="rId2"/>
          <a:stretch>
            <a:fillRect/>
          </a:stretch>
        </p:blipFill>
        <p:spPr>
          <a:xfrm>
            <a:off x="-20751" y="0"/>
            <a:ext cx="18451049" cy="10287000"/>
          </a:xfrm>
          <a:prstGeom prst="rect">
            <a:avLst/>
          </a:prstGeom>
        </p:spPr>
      </p:pic>
      <p:graphicFrame>
        <p:nvGraphicFramePr>
          <p:cNvPr id="6" name="Object 5">
            <a:extLst>
              <a:ext uri="{FF2B5EF4-FFF2-40B4-BE49-F238E27FC236}">
                <a16:creationId xmlns:a16="http://schemas.microsoft.com/office/drawing/2014/main" id="{ED4029F4-7BDE-4229-DF40-14C17523EA8F}"/>
              </a:ext>
            </a:extLst>
          </p:cNvPr>
          <p:cNvGraphicFramePr>
            <a:graphicFrameLocks noChangeAspect="1"/>
          </p:cNvGraphicFramePr>
          <p:nvPr>
            <p:extLst>
              <p:ext uri="{D42A27DB-BD31-4B8C-83A1-F6EECF244321}">
                <p14:modId xmlns:p14="http://schemas.microsoft.com/office/powerpoint/2010/main" val="56668419"/>
              </p:ext>
            </p:extLst>
          </p:nvPr>
        </p:nvGraphicFramePr>
        <p:xfrm>
          <a:off x="15773400" y="9029700"/>
          <a:ext cx="2514600" cy="914400"/>
        </p:xfrm>
        <a:graphic>
          <a:graphicData uri="http://schemas.openxmlformats.org/presentationml/2006/ole">
            <mc:AlternateContent xmlns:mc="http://schemas.openxmlformats.org/markup-compatibility/2006">
              <mc:Choice xmlns:v="urn:schemas-microsoft-com:vml" Requires="v">
                <p:oleObj name="Packager Shell Object" showAsIcon="1" r:id="rId3" imgW="1889618" imgH="517956" progId="Package">
                  <p:embed/>
                </p:oleObj>
              </mc:Choice>
              <mc:Fallback>
                <p:oleObj name="Packager Shell Object" showAsIcon="1" r:id="rId3" imgW="1889618" imgH="517956" progId="Package">
                  <p:embed/>
                  <p:pic>
                    <p:nvPicPr>
                      <p:cNvPr id="0" name=""/>
                      <p:cNvPicPr/>
                      <p:nvPr/>
                    </p:nvPicPr>
                    <p:blipFill>
                      <a:blip r:embed="rId4"/>
                      <a:stretch>
                        <a:fillRect/>
                      </a:stretch>
                    </p:blipFill>
                    <p:spPr>
                      <a:xfrm>
                        <a:off x="15773400" y="9029700"/>
                        <a:ext cx="2514600" cy="914400"/>
                      </a:xfrm>
                      <a:prstGeom prst="rect">
                        <a:avLst/>
                      </a:prstGeom>
                    </p:spPr>
                  </p:pic>
                </p:oleObj>
              </mc:Fallback>
            </mc:AlternateContent>
          </a:graphicData>
        </a:graphic>
      </p:graphicFrame>
    </p:spTree>
    <p:extLst>
      <p:ext uri="{BB962C8B-B14F-4D97-AF65-F5344CB8AC3E}">
        <p14:creationId xmlns:p14="http://schemas.microsoft.com/office/powerpoint/2010/main" val="3442704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D48F1-C226-8E26-9B77-C0E4D9660A73}"/>
              </a:ext>
            </a:extLst>
          </p:cNvPr>
          <p:cNvSpPr txBox="1"/>
          <p:nvPr/>
        </p:nvSpPr>
        <p:spPr>
          <a:xfrm>
            <a:off x="560439" y="1032386"/>
            <a:ext cx="17594826" cy="7278916"/>
          </a:xfrm>
          <a:prstGeom prst="rect">
            <a:avLst/>
          </a:prstGeom>
          <a:noFill/>
        </p:spPr>
        <p:txBody>
          <a:bodyPr wrap="square">
            <a:spAutoFit/>
          </a:bodyPr>
          <a:lstStyle/>
          <a:p>
            <a:pPr>
              <a:buNone/>
            </a:pPr>
            <a:r>
              <a:rPr lang="en-US" sz="5400" b="1" dirty="0"/>
              <a:t>Major Project Guidelines</a:t>
            </a:r>
          </a:p>
          <a:p>
            <a:pPr>
              <a:buNone/>
            </a:pPr>
            <a:endParaRPr lang="en-US" sz="2700" b="1" dirty="0"/>
          </a:p>
          <a:p>
            <a:pPr>
              <a:buNone/>
            </a:pPr>
            <a:endParaRPr lang="en-US" sz="2700" b="1" dirty="0"/>
          </a:p>
          <a:p>
            <a:pPr>
              <a:buNone/>
            </a:pPr>
            <a:endParaRPr lang="en-US" sz="2700" b="1" dirty="0"/>
          </a:p>
          <a:p>
            <a:pPr>
              <a:buNone/>
            </a:pPr>
            <a:endParaRPr lang="en-US" sz="2700" b="1" dirty="0"/>
          </a:p>
          <a:p>
            <a:pPr>
              <a:buNone/>
            </a:pPr>
            <a:endParaRPr lang="en-US" sz="2700" b="1" dirty="0"/>
          </a:p>
          <a:p>
            <a:pPr>
              <a:buNone/>
            </a:pPr>
            <a:endParaRPr lang="en-US" sz="2700" b="1" dirty="0"/>
          </a:p>
          <a:p>
            <a:pPr>
              <a:buNone/>
            </a:pPr>
            <a:endParaRPr lang="en-US" sz="2700" b="1" dirty="0"/>
          </a:p>
          <a:p>
            <a:pPr>
              <a:buNone/>
            </a:pPr>
            <a:endParaRPr lang="en-US" sz="3200" dirty="0"/>
          </a:p>
          <a:p>
            <a:r>
              <a:rPr lang="en-US" sz="3200" dirty="0"/>
              <a:t>To ensure academic integrity and quality, each student must complete the major project individually. Duplicate reports are strictly not accepted.</a:t>
            </a:r>
            <a:br>
              <a:rPr lang="en-US" sz="3200" dirty="0"/>
            </a:br>
            <a:r>
              <a:rPr lang="en-US" sz="3200" dirty="0"/>
              <a:t>You are required to submit a comprehensive soft copy of your project, including source code, executable files, detailed documentation, and your presentation.</a:t>
            </a:r>
            <a:br>
              <a:rPr lang="en-US" sz="3200" dirty="0"/>
            </a:br>
            <a:r>
              <a:rPr lang="en-US" sz="3200" dirty="0"/>
              <a:t>Evaluation will be conducted by both internal and external examiners, and you must demonstrate your project on the university-specified date. Timely submission is mandatory for successful completion.</a:t>
            </a:r>
          </a:p>
        </p:txBody>
      </p:sp>
    </p:spTree>
    <p:extLst>
      <p:ext uri="{BB962C8B-B14F-4D97-AF65-F5344CB8AC3E}">
        <p14:creationId xmlns:p14="http://schemas.microsoft.com/office/powerpoint/2010/main" val="3579076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CC91-BFB2-5647-B33D-1946DFF35195}"/>
              </a:ext>
            </a:extLst>
          </p:cNvPr>
          <p:cNvSpPr>
            <a:spLocks noGrp="1"/>
          </p:cNvSpPr>
          <p:nvPr>
            <p:ph type="title"/>
          </p:nvPr>
        </p:nvSpPr>
        <p:spPr>
          <a:xfrm>
            <a:off x="457200" y="274638"/>
            <a:ext cx="13716000" cy="1143000"/>
          </a:xfrm>
        </p:spPr>
        <p:txBody>
          <a:bodyPr>
            <a:normAutofit fontScale="90000"/>
          </a:bodyPr>
          <a:lstStyle/>
          <a:p>
            <a:br>
              <a:rPr lang="en-US" b="1" dirty="0"/>
            </a:br>
            <a:br>
              <a:rPr lang="en-US" b="1" dirty="0"/>
            </a:br>
            <a:r>
              <a:rPr lang="en-US" b="1" dirty="0"/>
              <a:t>			</a:t>
            </a:r>
            <a:br>
              <a:rPr lang="en-US" b="1" dirty="0"/>
            </a:br>
            <a:r>
              <a:rPr lang="en-US" b="1" dirty="0"/>
              <a:t>		</a:t>
            </a:r>
            <a:r>
              <a:rPr lang="en-US" b="1" dirty="0" err="1"/>
              <a:t>ShivX</a:t>
            </a:r>
            <a:r>
              <a:rPr lang="en-US" b="1" dirty="0"/>
              <a:t> Security Dashboard</a:t>
            </a:r>
            <a:br>
              <a:rPr lang="en-US" b="1" dirty="0"/>
            </a:br>
            <a:endParaRPr lang="en-US" dirty="0"/>
          </a:p>
        </p:txBody>
      </p:sp>
      <p:sp>
        <p:nvSpPr>
          <p:cNvPr id="3" name="Content Placeholder 2">
            <a:extLst>
              <a:ext uri="{FF2B5EF4-FFF2-40B4-BE49-F238E27FC236}">
                <a16:creationId xmlns:a16="http://schemas.microsoft.com/office/drawing/2014/main" id="{7C4711EF-2A8C-0E91-5B0A-88E4073CC853}"/>
              </a:ext>
            </a:extLst>
          </p:cNvPr>
          <p:cNvSpPr>
            <a:spLocks noGrp="1"/>
          </p:cNvSpPr>
          <p:nvPr>
            <p:ph idx="1"/>
          </p:nvPr>
        </p:nvSpPr>
        <p:spPr>
          <a:xfrm>
            <a:off x="457200" y="1600200"/>
            <a:ext cx="17373600" cy="7962900"/>
          </a:xfrm>
        </p:spPr>
        <p:txBody>
          <a:bodyPr>
            <a:normAutofit fontScale="92500" lnSpcReduction="10000"/>
          </a:bodyPr>
          <a:lstStyle/>
          <a:p>
            <a:pPr>
              <a:buFont typeface="Arial" panose="020B0604020202020204" pitchFamily="34" charset="0"/>
              <a:buChar char="•"/>
            </a:pPr>
            <a:endParaRPr lang="en-US" b="1" dirty="0"/>
          </a:p>
          <a:p>
            <a:pPr>
              <a:buFont typeface="Arial" panose="020B0604020202020204" pitchFamily="34" charset="0"/>
              <a:buChar char="•"/>
            </a:pPr>
            <a:endParaRPr lang="en-US" b="1" dirty="0"/>
          </a:p>
          <a:p>
            <a:pPr>
              <a:buFont typeface="Arial" panose="020B0604020202020204" pitchFamily="34" charset="0"/>
              <a:buChar char="•"/>
            </a:pPr>
            <a:endParaRPr lang="en-US" b="1" dirty="0"/>
          </a:p>
          <a:p>
            <a:pPr>
              <a:buFont typeface="Arial" panose="020B0604020202020204" pitchFamily="34" charset="0"/>
              <a:buChar char="•"/>
            </a:pPr>
            <a:endParaRPr lang="en-US" b="1" dirty="0"/>
          </a:p>
          <a:p>
            <a:pPr>
              <a:buFont typeface="Arial" panose="020B0604020202020204" pitchFamily="34" charset="0"/>
              <a:buChar char="•"/>
            </a:pPr>
            <a:endParaRPr lang="en-US" b="1" dirty="0"/>
          </a:p>
          <a:p>
            <a:pPr>
              <a:buFont typeface="Arial" panose="020B0604020202020204" pitchFamily="34" charset="0"/>
              <a:buChar char="•"/>
            </a:pPr>
            <a:r>
              <a:rPr lang="en-US" b="1" dirty="0"/>
              <a:t>Real-Time Threat Monitoring:</a:t>
            </a:r>
            <a:r>
              <a:rPr lang="en-US" dirty="0"/>
              <a:t> Continuously track potential security threats and vulnerabilities across your entire network infrastructure.</a:t>
            </a:r>
          </a:p>
          <a:p>
            <a:pPr>
              <a:buFont typeface="Arial" panose="020B0604020202020204" pitchFamily="34" charset="0"/>
              <a:buChar char="•"/>
            </a:pPr>
            <a:r>
              <a:rPr lang="en-US" b="1" dirty="0"/>
              <a:t>Comprehensive Alerts:</a:t>
            </a:r>
            <a:r>
              <a:rPr lang="en-US" dirty="0"/>
              <a:t> Receive instant notifications on suspicious activities, unauthorized access attempts, and system anomalies.</a:t>
            </a:r>
          </a:p>
          <a:p>
            <a:pPr>
              <a:buFont typeface="Arial" panose="020B0604020202020204" pitchFamily="34" charset="0"/>
              <a:buChar char="•"/>
            </a:pPr>
            <a:r>
              <a:rPr lang="en-US" b="1" dirty="0"/>
              <a:t>Detailed Analytics:</a:t>
            </a:r>
            <a:r>
              <a:rPr lang="en-US" dirty="0"/>
              <a:t> Access in-depth reports on firewall status, encryption health, and access logs to maintain full visibility.</a:t>
            </a:r>
          </a:p>
          <a:p>
            <a:pPr>
              <a:buFont typeface="Arial" panose="020B0604020202020204" pitchFamily="34" charset="0"/>
              <a:buChar char="•"/>
            </a:pPr>
            <a:r>
              <a:rPr lang="en-US" b="1" dirty="0"/>
              <a:t>Proactive Defense:</a:t>
            </a:r>
            <a:r>
              <a:rPr lang="en-US" dirty="0"/>
              <a:t> Enable automated responses and quick mitigation to protect your network before issues escalate.</a:t>
            </a:r>
          </a:p>
          <a:p>
            <a:pPr>
              <a:buFont typeface="Arial" panose="020B0604020202020204" pitchFamily="34" charset="0"/>
              <a:buChar char="•"/>
            </a:pPr>
            <a:r>
              <a:rPr lang="en-US" b="1" dirty="0"/>
              <a:t>User Access Management:</a:t>
            </a:r>
            <a:r>
              <a:rPr lang="en-US" dirty="0"/>
              <a:t> Monitor and control user permissions with audit trails to ensure compliance and secure operations.</a:t>
            </a:r>
          </a:p>
          <a:p>
            <a:pPr marL="0" indent="0">
              <a:buNone/>
            </a:pPr>
            <a:r>
              <a:rPr lang="en-US" b="1" dirty="0"/>
              <a:t>	      “</a:t>
            </a:r>
            <a:r>
              <a:rPr lang="en-US" sz="2200" b="1" dirty="0"/>
              <a:t>With </a:t>
            </a:r>
            <a:r>
              <a:rPr lang="en-US" sz="2200" b="1" dirty="0" err="1"/>
              <a:t>ShivX</a:t>
            </a:r>
            <a:r>
              <a:rPr lang="en-US" sz="2200" b="1" dirty="0"/>
              <a:t> Security Dashboard, safeguard your enterprise infrastructure with 24/7 intelligent monitoring and actionable insights”</a:t>
            </a:r>
            <a:endParaRPr lang="en-US" sz="2200" dirty="0"/>
          </a:p>
          <a:p>
            <a:endParaRPr lang="en-US" dirty="0"/>
          </a:p>
        </p:txBody>
      </p:sp>
    </p:spTree>
    <p:extLst>
      <p:ext uri="{BB962C8B-B14F-4D97-AF65-F5344CB8AC3E}">
        <p14:creationId xmlns:p14="http://schemas.microsoft.com/office/powerpoint/2010/main" val="3829704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1F42A6-862B-8D28-31D1-4F5AD10C0861}"/>
              </a:ext>
            </a:extLst>
          </p:cNvPr>
          <p:cNvPicPr>
            <a:picLocks noChangeAspect="1"/>
          </p:cNvPicPr>
          <p:nvPr/>
        </p:nvPicPr>
        <p:blipFill>
          <a:blip r:embed="rId2"/>
          <a:stretch>
            <a:fillRect/>
          </a:stretch>
        </p:blipFill>
        <p:spPr>
          <a:xfrm>
            <a:off x="0" y="0"/>
            <a:ext cx="18288000" cy="10287000"/>
          </a:xfrm>
          <a:prstGeom prst="rect">
            <a:avLst/>
          </a:prstGeom>
        </p:spPr>
      </p:pic>
      <p:graphicFrame>
        <p:nvGraphicFramePr>
          <p:cNvPr id="6" name="Object 5">
            <a:extLst>
              <a:ext uri="{FF2B5EF4-FFF2-40B4-BE49-F238E27FC236}">
                <a16:creationId xmlns:a16="http://schemas.microsoft.com/office/drawing/2014/main" id="{8B4C21E8-290B-F961-0F59-1B78530B69D0}"/>
              </a:ext>
            </a:extLst>
          </p:cNvPr>
          <p:cNvGraphicFramePr>
            <a:graphicFrameLocks noChangeAspect="1"/>
          </p:cNvGraphicFramePr>
          <p:nvPr>
            <p:extLst>
              <p:ext uri="{D42A27DB-BD31-4B8C-83A1-F6EECF244321}">
                <p14:modId xmlns:p14="http://schemas.microsoft.com/office/powerpoint/2010/main" val="2890917022"/>
              </p:ext>
            </p:extLst>
          </p:nvPr>
        </p:nvGraphicFramePr>
        <p:xfrm>
          <a:off x="14630400" y="8801100"/>
          <a:ext cx="4343399" cy="1219200"/>
        </p:xfrm>
        <a:graphic>
          <a:graphicData uri="http://schemas.openxmlformats.org/presentationml/2006/ole">
            <mc:AlternateContent xmlns:mc="http://schemas.openxmlformats.org/markup-compatibility/2006">
              <mc:Choice xmlns:v="urn:schemas-microsoft-com:vml" Requires="v">
                <p:oleObj name="Packager Shell Object" showAsIcon="1" r:id="rId3" imgW="1851766" imgH="517956" progId="Package">
                  <p:embed/>
                </p:oleObj>
              </mc:Choice>
              <mc:Fallback>
                <p:oleObj name="Packager Shell Object" showAsIcon="1" r:id="rId3" imgW="1851766" imgH="517956" progId="Package">
                  <p:embed/>
                  <p:pic>
                    <p:nvPicPr>
                      <p:cNvPr id="0" name=""/>
                      <p:cNvPicPr/>
                      <p:nvPr/>
                    </p:nvPicPr>
                    <p:blipFill>
                      <a:blip r:embed="rId4"/>
                      <a:stretch>
                        <a:fillRect/>
                      </a:stretch>
                    </p:blipFill>
                    <p:spPr>
                      <a:xfrm>
                        <a:off x="14630400" y="8801100"/>
                        <a:ext cx="4343399" cy="1219200"/>
                      </a:xfrm>
                      <a:prstGeom prst="rect">
                        <a:avLst/>
                      </a:prstGeom>
                    </p:spPr>
                  </p:pic>
                </p:oleObj>
              </mc:Fallback>
            </mc:AlternateContent>
          </a:graphicData>
        </a:graphic>
      </p:graphicFrame>
    </p:spTree>
    <p:extLst>
      <p:ext uri="{BB962C8B-B14F-4D97-AF65-F5344CB8AC3E}">
        <p14:creationId xmlns:p14="http://schemas.microsoft.com/office/powerpoint/2010/main" val="1791107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1AD38-49AE-4CA8-C7D2-44CD8C10F634}"/>
              </a:ext>
            </a:extLst>
          </p:cNvPr>
          <p:cNvSpPr>
            <a:spLocks noGrp="1"/>
          </p:cNvSpPr>
          <p:nvPr>
            <p:ph type="title"/>
          </p:nvPr>
        </p:nvSpPr>
        <p:spPr>
          <a:xfrm>
            <a:off x="457200" y="723900"/>
            <a:ext cx="15468600" cy="1752600"/>
          </a:xfrm>
        </p:spPr>
        <p:txBody>
          <a:bodyPr>
            <a:normAutofit/>
          </a:bodyPr>
          <a:lstStyle/>
          <a:p>
            <a:r>
              <a:rPr lang="en-US" dirty="0"/>
              <a:t>🔧 </a:t>
            </a:r>
            <a:r>
              <a:rPr lang="en-US" b="1" dirty="0" err="1"/>
              <a:t>ShivX</a:t>
            </a:r>
            <a:r>
              <a:rPr lang="en-US" b="1" dirty="0"/>
              <a:t> Infrastructure Dashboard – Overview</a:t>
            </a:r>
            <a:endParaRPr lang="en-US" dirty="0"/>
          </a:p>
        </p:txBody>
      </p:sp>
      <p:sp>
        <p:nvSpPr>
          <p:cNvPr id="3" name="Content Placeholder 2">
            <a:extLst>
              <a:ext uri="{FF2B5EF4-FFF2-40B4-BE49-F238E27FC236}">
                <a16:creationId xmlns:a16="http://schemas.microsoft.com/office/drawing/2014/main" id="{4493EA9E-3FF7-7A26-38D5-2756B33A88BB}"/>
              </a:ext>
            </a:extLst>
          </p:cNvPr>
          <p:cNvSpPr>
            <a:spLocks noGrp="1"/>
          </p:cNvSpPr>
          <p:nvPr>
            <p:ph idx="1"/>
          </p:nvPr>
        </p:nvSpPr>
        <p:spPr>
          <a:xfrm>
            <a:off x="457200" y="3009900"/>
            <a:ext cx="17602200" cy="6477000"/>
          </a:xfrm>
        </p:spPr>
        <p:txBody>
          <a:bodyPr>
            <a:normAutofit/>
          </a:bodyPr>
          <a:lstStyle/>
          <a:p>
            <a:pPr>
              <a:buNone/>
            </a:pPr>
            <a:endParaRPr lang="en-US" dirty="0"/>
          </a:p>
          <a:p>
            <a:pPr>
              <a:buNone/>
            </a:pPr>
            <a:endParaRPr lang="en-US" dirty="0"/>
          </a:p>
          <a:p>
            <a:pPr>
              <a:buNone/>
            </a:pPr>
            <a:endParaRPr lang="en-US" sz="2600" dirty="0"/>
          </a:p>
          <a:p>
            <a:pPr>
              <a:buNone/>
            </a:pPr>
            <a:endParaRPr lang="en-US" sz="2600" dirty="0"/>
          </a:p>
          <a:p>
            <a:pPr>
              <a:buNone/>
            </a:pPr>
            <a:r>
              <a:rPr lang="en-US" sz="2600" dirty="0"/>
              <a:t>A sleek, real-time dashboard for monitoring server health, storage capacity, and hosted applications.</a:t>
            </a:r>
          </a:p>
          <a:p>
            <a:pPr>
              <a:buFont typeface="Arial" panose="020B0604020202020204" pitchFamily="34" charset="0"/>
              <a:buChar char="•"/>
            </a:pPr>
            <a:r>
              <a:rPr lang="en-US" sz="2600" b="1" dirty="0"/>
              <a:t>🔍 Storage Monitoring</a:t>
            </a:r>
            <a:r>
              <a:rPr lang="en-US" sz="2600" dirty="0"/>
              <a:t>: Live disk usage, free space, and volume health with visual pie charts.</a:t>
            </a:r>
          </a:p>
          <a:p>
            <a:pPr>
              <a:buFont typeface="Arial" panose="020B0604020202020204" pitchFamily="34" charset="0"/>
              <a:buChar char="•"/>
            </a:pPr>
            <a:r>
              <a:rPr lang="en-US" sz="2600" b="1" dirty="0"/>
              <a:t>🧠 System Health</a:t>
            </a:r>
            <a:r>
              <a:rPr lang="en-US" sz="2600" dirty="0"/>
              <a:t>: Real-time CPU load, memory usage, and I/O throughput with line graphs.</a:t>
            </a:r>
          </a:p>
          <a:p>
            <a:pPr>
              <a:buFont typeface="Arial" panose="020B0604020202020204" pitchFamily="34" charset="0"/>
              <a:buChar char="•"/>
            </a:pPr>
            <a:r>
              <a:rPr lang="en-US" sz="2600" b="1" dirty="0"/>
              <a:t>📦 App Management</a:t>
            </a:r>
            <a:r>
              <a:rPr lang="en-US" sz="2600" dirty="0"/>
              <a:t>: Track hosted app status, uptime, and resource allocation.</a:t>
            </a:r>
          </a:p>
          <a:p>
            <a:pPr>
              <a:buFont typeface="Arial" panose="020B0604020202020204" pitchFamily="34" charset="0"/>
              <a:buChar char="•"/>
            </a:pPr>
            <a:r>
              <a:rPr lang="en-US" sz="2600" b="1" dirty="0"/>
              <a:t>⚠️ Smart Alerts</a:t>
            </a:r>
            <a:r>
              <a:rPr lang="en-US" sz="2600" dirty="0"/>
              <a:t>: Green (healthy), Yellow (warning), Red (critical) indicators.</a:t>
            </a:r>
          </a:p>
          <a:p>
            <a:pPr>
              <a:buFont typeface="Arial" panose="020B0604020202020204" pitchFamily="34" charset="0"/>
              <a:buChar char="•"/>
            </a:pPr>
            <a:r>
              <a:rPr lang="en-US" sz="2600" b="1" dirty="0"/>
              <a:t>🖥️ Modern UI</a:t>
            </a:r>
            <a:r>
              <a:rPr lang="en-US" sz="2600" dirty="0"/>
              <a:t>: Dark mode interface with neon highlights, sidebar navigation (Overview, Storage, Apps, Logs, Settings).</a:t>
            </a:r>
          </a:p>
          <a:p>
            <a:pPr>
              <a:buFont typeface="Arial" panose="020B0604020202020204" pitchFamily="34" charset="0"/>
              <a:buChar char="•"/>
            </a:pPr>
            <a:r>
              <a:rPr lang="en-US" sz="2600" b="1" dirty="0"/>
              <a:t>🔄 Auto-Refresh</a:t>
            </a:r>
            <a:r>
              <a:rPr lang="en-US" sz="2600" dirty="0"/>
              <a:t>: Updates every 5 seconds for continuous visibility.</a:t>
            </a:r>
          </a:p>
          <a:p>
            <a:endParaRPr lang="en-US" dirty="0"/>
          </a:p>
        </p:txBody>
      </p:sp>
    </p:spTree>
    <p:extLst>
      <p:ext uri="{BB962C8B-B14F-4D97-AF65-F5344CB8AC3E}">
        <p14:creationId xmlns:p14="http://schemas.microsoft.com/office/powerpoint/2010/main" val="1112282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53321-CED1-D840-DFD4-99226465597E}"/>
              </a:ext>
            </a:extLst>
          </p:cNvPr>
          <p:cNvPicPr>
            <a:picLocks noChangeAspect="1"/>
          </p:cNvPicPr>
          <p:nvPr/>
        </p:nvPicPr>
        <p:blipFill>
          <a:blip r:embed="rId2"/>
          <a:stretch>
            <a:fillRect/>
          </a:stretch>
        </p:blipFill>
        <p:spPr>
          <a:xfrm>
            <a:off x="0" y="0"/>
            <a:ext cx="18312003" cy="10287000"/>
          </a:xfrm>
          <a:prstGeom prst="rect">
            <a:avLst/>
          </a:prstGeom>
        </p:spPr>
      </p:pic>
      <p:graphicFrame>
        <p:nvGraphicFramePr>
          <p:cNvPr id="6" name="Object 5">
            <a:extLst>
              <a:ext uri="{FF2B5EF4-FFF2-40B4-BE49-F238E27FC236}">
                <a16:creationId xmlns:a16="http://schemas.microsoft.com/office/drawing/2014/main" id="{BCA3A8F4-E6AF-7A65-A9A4-56D82FFA0CC7}"/>
              </a:ext>
            </a:extLst>
          </p:cNvPr>
          <p:cNvGraphicFramePr>
            <a:graphicFrameLocks noChangeAspect="1"/>
          </p:cNvGraphicFramePr>
          <p:nvPr>
            <p:extLst>
              <p:ext uri="{D42A27DB-BD31-4B8C-83A1-F6EECF244321}">
                <p14:modId xmlns:p14="http://schemas.microsoft.com/office/powerpoint/2010/main" val="3726439493"/>
              </p:ext>
            </p:extLst>
          </p:nvPr>
        </p:nvGraphicFramePr>
        <p:xfrm>
          <a:off x="15222708" y="8267700"/>
          <a:ext cx="3030879" cy="1345527"/>
        </p:xfrm>
        <a:graphic>
          <a:graphicData uri="http://schemas.openxmlformats.org/presentationml/2006/ole">
            <mc:AlternateContent xmlns:mc="http://schemas.openxmlformats.org/markup-compatibility/2006">
              <mc:Choice xmlns:v="urn:schemas-microsoft-com:vml" Requires="v">
                <p:oleObj name="Packager Shell Object" showAsIcon="1" r:id="rId3" imgW="2095465" imgH="517956" progId="Package">
                  <p:embed/>
                </p:oleObj>
              </mc:Choice>
              <mc:Fallback>
                <p:oleObj name="Packager Shell Object" showAsIcon="1" r:id="rId3" imgW="2095465" imgH="517956" progId="Package">
                  <p:embed/>
                  <p:pic>
                    <p:nvPicPr>
                      <p:cNvPr id="0" name=""/>
                      <p:cNvPicPr/>
                      <p:nvPr/>
                    </p:nvPicPr>
                    <p:blipFill>
                      <a:blip r:embed="rId4"/>
                      <a:stretch>
                        <a:fillRect/>
                      </a:stretch>
                    </p:blipFill>
                    <p:spPr>
                      <a:xfrm>
                        <a:off x="15222708" y="8267700"/>
                        <a:ext cx="3030879" cy="1345527"/>
                      </a:xfrm>
                      <a:prstGeom prst="rect">
                        <a:avLst/>
                      </a:prstGeom>
                    </p:spPr>
                  </p:pic>
                </p:oleObj>
              </mc:Fallback>
            </mc:AlternateContent>
          </a:graphicData>
        </a:graphic>
      </p:graphicFrame>
    </p:spTree>
    <p:extLst>
      <p:ext uri="{BB962C8B-B14F-4D97-AF65-F5344CB8AC3E}">
        <p14:creationId xmlns:p14="http://schemas.microsoft.com/office/powerpoint/2010/main" val="2593691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CA2595-F97D-4B34-1169-26878EFD84BE}"/>
              </a:ext>
            </a:extLst>
          </p:cNvPr>
          <p:cNvPicPr>
            <a:picLocks noChangeAspect="1"/>
          </p:cNvPicPr>
          <p:nvPr/>
        </p:nvPicPr>
        <p:blipFill>
          <a:blip r:embed="rId2"/>
          <a:stretch>
            <a:fillRect/>
          </a:stretch>
        </p:blipFill>
        <p:spPr>
          <a:xfrm>
            <a:off x="0" y="0"/>
            <a:ext cx="18364200" cy="10286999"/>
          </a:xfrm>
          <a:prstGeom prst="rect">
            <a:avLst/>
          </a:prstGeom>
        </p:spPr>
      </p:pic>
      <p:graphicFrame>
        <p:nvGraphicFramePr>
          <p:cNvPr id="6" name="Object 5">
            <a:extLst>
              <a:ext uri="{FF2B5EF4-FFF2-40B4-BE49-F238E27FC236}">
                <a16:creationId xmlns:a16="http://schemas.microsoft.com/office/drawing/2014/main" id="{50167768-494B-0941-0CDE-D47078A3347E}"/>
              </a:ext>
            </a:extLst>
          </p:cNvPr>
          <p:cNvGraphicFramePr>
            <a:graphicFrameLocks noChangeAspect="1"/>
          </p:cNvGraphicFramePr>
          <p:nvPr>
            <p:extLst>
              <p:ext uri="{D42A27DB-BD31-4B8C-83A1-F6EECF244321}">
                <p14:modId xmlns:p14="http://schemas.microsoft.com/office/powerpoint/2010/main" val="3013444567"/>
              </p:ext>
            </p:extLst>
          </p:nvPr>
        </p:nvGraphicFramePr>
        <p:xfrm>
          <a:off x="-34413" y="342900"/>
          <a:ext cx="3006213" cy="1759470"/>
        </p:xfrm>
        <a:graphic>
          <a:graphicData uri="http://schemas.openxmlformats.org/presentationml/2006/ole">
            <mc:AlternateContent xmlns:mc="http://schemas.openxmlformats.org/markup-compatibility/2006">
              <mc:Choice xmlns:v="urn:schemas-microsoft-com:vml" Requires="v">
                <p:oleObj name="Packager Shell Object" showAsIcon="1" r:id="rId3" imgW="883778" imgH="517956" progId="Package">
                  <p:embed/>
                </p:oleObj>
              </mc:Choice>
              <mc:Fallback>
                <p:oleObj name="Packager Shell Object" showAsIcon="1" r:id="rId3" imgW="883778" imgH="517956" progId="Package">
                  <p:embed/>
                  <p:pic>
                    <p:nvPicPr>
                      <p:cNvPr id="0" name=""/>
                      <p:cNvPicPr/>
                      <p:nvPr/>
                    </p:nvPicPr>
                    <p:blipFill>
                      <a:blip r:embed="rId4"/>
                      <a:stretch>
                        <a:fillRect/>
                      </a:stretch>
                    </p:blipFill>
                    <p:spPr>
                      <a:xfrm>
                        <a:off x="-34413" y="342900"/>
                        <a:ext cx="3006213" cy="175947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0300BF8F-6E30-5847-509D-FFF10008A0A0}"/>
              </a:ext>
            </a:extLst>
          </p:cNvPr>
          <p:cNvGraphicFramePr>
            <a:graphicFrameLocks noChangeAspect="1"/>
          </p:cNvGraphicFramePr>
          <p:nvPr>
            <p:extLst>
              <p:ext uri="{D42A27DB-BD31-4B8C-83A1-F6EECF244321}">
                <p14:modId xmlns:p14="http://schemas.microsoft.com/office/powerpoint/2010/main" val="3240414598"/>
              </p:ext>
            </p:extLst>
          </p:nvPr>
        </p:nvGraphicFramePr>
        <p:xfrm>
          <a:off x="14249400" y="8343900"/>
          <a:ext cx="4734918" cy="1334125"/>
        </p:xfrm>
        <a:graphic>
          <a:graphicData uri="http://schemas.openxmlformats.org/presentationml/2006/ole">
            <mc:AlternateContent xmlns:mc="http://schemas.openxmlformats.org/markup-compatibility/2006">
              <mc:Choice xmlns:v="urn:schemas-microsoft-com:vml" Requires="v">
                <p:oleObj name="Packager Shell Object" showAsIcon="1" r:id="rId5" imgW="1836455" imgH="517956" progId="Package">
                  <p:embed/>
                </p:oleObj>
              </mc:Choice>
              <mc:Fallback>
                <p:oleObj name="Packager Shell Object" showAsIcon="1" r:id="rId5" imgW="1836455" imgH="517956" progId="Package">
                  <p:embed/>
                  <p:pic>
                    <p:nvPicPr>
                      <p:cNvPr id="0" name=""/>
                      <p:cNvPicPr/>
                      <p:nvPr/>
                    </p:nvPicPr>
                    <p:blipFill>
                      <a:blip r:embed="rId6"/>
                      <a:stretch>
                        <a:fillRect/>
                      </a:stretch>
                    </p:blipFill>
                    <p:spPr>
                      <a:xfrm>
                        <a:off x="14249400" y="8343900"/>
                        <a:ext cx="4734918" cy="1334125"/>
                      </a:xfrm>
                      <a:prstGeom prst="rect">
                        <a:avLst/>
                      </a:prstGeom>
                    </p:spPr>
                  </p:pic>
                </p:oleObj>
              </mc:Fallback>
            </mc:AlternateContent>
          </a:graphicData>
        </a:graphic>
      </p:graphicFrame>
    </p:spTree>
    <p:extLst>
      <p:ext uri="{BB962C8B-B14F-4D97-AF65-F5344CB8AC3E}">
        <p14:creationId xmlns:p14="http://schemas.microsoft.com/office/powerpoint/2010/main" val="661213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ECDD767-9C90-3C9E-914F-B2A53862E71C}"/>
              </a:ext>
            </a:extLst>
          </p:cNvPr>
          <p:cNvSpPr>
            <a:spLocks noGrp="1" noChangeArrowheads="1"/>
          </p:cNvSpPr>
          <p:nvPr>
            <p:ph idx="1"/>
          </p:nvPr>
        </p:nvSpPr>
        <p:spPr bwMode="auto">
          <a:xfrm>
            <a:off x="1" y="4310487"/>
            <a:ext cx="179832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err="1">
                <a:ln>
                  <a:noFill/>
                </a:ln>
                <a:solidFill>
                  <a:schemeClr val="tx1"/>
                </a:solidFill>
                <a:effectLst/>
                <a:latin typeface="Arial" panose="020B0604020202020204" pitchFamily="34" charset="0"/>
              </a:rPr>
              <a:t>ShivX</a:t>
            </a:r>
            <a:r>
              <a:rPr kumimoji="0" lang="en-US" altLang="en-US" sz="2000" b="1" i="1" u="none" strike="noStrike" cap="none" normalizeH="0" baseline="0" dirty="0">
                <a:ln>
                  <a:noFill/>
                </a:ln>
                <a:solidFill>
                  <a:schemeClr val="tx1"/>
                </a:solidFill>
                <a:effectLst/>
                <a:latin typeface="Arial" panose="020B0604020202020204" pitchFamily="34" charset="0"/>
              </a:rPr>
              <a:t> represents a modern, scalable, and visually engaging solution designed to simplify and centralize infrastructure monitoring. Built using ReactJS and Chart.js, it showcases real-time-like analytics, intuitive navigation, and a user-centric interface.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Through careful component-based architecture and responsive design, </a:t>
            </a:r>
            <a:r>
              <a:rPr kumimoji="0" lang="en-US" altLang="en-US" sz="2000" b="0" i="0" u="none" strike="noStrike" cap="none" normalizeH="0" baseline="0" dirty="0" err="1">
                <a:ln>
                  <a:noFill/>
                </a:ln>
                <a:solidFill>
                  <a:schemeClr val="tx1"/>
                </a:solidFill>
                <a:effectLst/>
                <a:latin typeface="Arial" panose="020B0604020202020204" pitchFamily="34" charset="0"/>
              </a:rPr>
              <a:t>ShivX</a:t>
            </a:r>
            <a:r>
              <a:rPr kumimoji="0" lang="en-US" altLang="en-US" sz="2000" b="0" i="0" u="none" strike="noStrike" cap="none" normalizeH="0" baseline="0" dirty="0">
                <a:ln>
                  <a:noFill/>
                </a:ln>
                <a:solidFill>
                  <a:schemeClr val="tx1"/>
                </a:solidFill>
                <a:effectLst/>
                <a:latin typeface="Arial" panose="020B0604020202020204" pitchFamily="34" charset="0"/>
              </a:rPr>
              <a:t> demonstrates the power of combining front-end technology with thoughtful UI/UX practices.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From server metrics to device monitoring and security dashboards, each module has been developed to be functional, accessible, and efficient.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This project not only strengthened my skills in front-end development, data visualization, and user interface design, but also deepened my understanding of building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production-ready applications with real-world usability in mind.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rPr>
              <a:t>ShivX</a:t>
            </a:r>
            <a:r>
              <a:rPr kumimoji="0" lang="en-US" altLang="en-US" sz="2000" b="1" i="0" u="none" strike="noStrike" cap="none" normalizeH="0" baseline="0" dirty="0">
                <a:ln>
                  <a:noFill/>
                </a:ln>
                <a:solidFill>
                  <a:schemeClr val="tx1"/>
                </a:solidFill>
                <a:effectLst/>
                <a:latin typeface="Arial" panose="020B0604020202020204" pitchFamily="34" charset="0"/>
              </a:rPr>
              <a:t> is more than just a project—it’s a demonstration of secure, smart, and seamless system management in a single unified view.</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D38709D-DD20-1EC1-E28D-E11F645E4FCD}"/>
              </a:ext>
            </a:extLst>
          </p:cNvPr>
          <p:cNvSpPr txBox="1"/>
          <p:nvPr/>
        </p:nvSpPr>
        <p:spPr>
          <a:xfrm>
            <a:off x="2895600" y="800100"/>
            <a:ext cx="12192000" cy="1569660"/>
          </a:xfrm>
          <a:prstGeom prst="rect">
            <a:avLst/>
          </a:prstGeom>
          <a:noFill/>
        </p:spPr>
        <p:txBody>
          <a:bodyPr wrap="square">
            <a:spAutoFit/>
          </a:bodyPr>
          <a:lstStyle/>
          <a:p>
            <a:r>
              <a:rPr lang="en-US" sz="3200" dirty="0"/>
              <a:t>		</a:t>
            </a:r>
          </a:p>
          <a:p>
            <a:endParaRPr lang="en-US" sz="3200" dirty="0"/>
          </a:p>
          <a:p>
            <a:r>
              <a:rPr lang="en-US" sz="3200" dirty="0"/>
              <a:t>		✅ </a:t>
            </a:r>
            <a:r>
              <a:rPr lang="en-US" sz="3200" b="1" dirty="0"/>
              <a:t>Conclusion – </a:t>
            </a:r>
            <a:r>
              <a:rPr lang="en-US" sz="3200" b="1" dirty="0" err="1"/>
              <a:t>ShivX</a:t>
            </a:r>
            <a:r>
              <a:rPr lang="en-US" sz="3200" b="1" dirty="0"/>
              <a:t> Unified Dashboard</a:t>
            </a:r>
            <a:endParaRPr lang="en-US" sz="3200" dirty="0"/>
          </a:p>
        </p:txBody>
      </p:sp>
    </p:spTree>
    <p:extLst>
      <p:ext uri="{BB962C8B-B14F-4D97-AF65-F5344CB8AC3E}">
        <p14:creationId xmlns:p14="http://schemas.microsoft.com/office/powerpoint/2010/main" val="3783904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623FBF-A782-7E6A-B28A-1BC5C69BF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0"/>
            <a:ext cx="13716000" cy="10287000"/>
          </a:xfrm>
          <a:prstGeom prst="rect">
            <a:avLst/>
          </a:prstGeom>
        </p:spPr>
      </p:pic>
    </p:spTree>
    <p:extLst>
      <p:ext uri="{BB962C8B-B14F-4D97-AF65-F5344CB8AC3E}">
        <p14:creationId xmlns:p14="http://schemas.microsoft.com/office/powerpoint/2010/main" val="1976981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1A11C-93D9-90E6-B633-3F1BD39E2720}"/>
              </a:ext>
            </a:extLst>
          </p:cNvPr>
          <p:cNvPicPr>
            <a:picLocks noChangeAspect="1"/>
          </p:cNvPicPr>
          <p:nvPr/>
        </p:nvPicPr>
        <p:blipFill>
          <a:blip r:embed="rId2"/>
          <a:stretch>
            <a:fillRect/>
          </a:stretch>
        </p:blipFill>
        <p:spPr>
          <a:xfrm>
            <a:off x="5715000" y="0"/>
            <a:ext cx="6858000" cy="10020300"/>
          </a:xfrm>
          <a:prstGeom prst="rect">
            <a:avLst/>
          </a:prstGeom>
        </p:spPr>
      </p:pic>
    </p:spTree>
    <p:extLst>
      <p:ext uri="{BB962C8B-B14F-4D97-AF65-F5344CB8AC3E}">
        <p14:creationId xmlns:p14="http://schemas.microsoft.com/office/powerpoint/2010/main" val="2320605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CC2B22-E11C-B71D-F496-181C81B08D7B}"/>
              </a:ext>
            </a:extLst>
          </p:cNvPr>
          <p:cNvSpPr txBox="1"/>
          <p:nvPr/>
        </p:nvSpPr>
        <p:spPr>
          <a:xfrm>
            <a:off x="1524000" y="1257301"/>
            <a:ext cx="15087600" cy="8494633"/>
          </a:xfrm>
          <a:prstGeom prst="rect">
            <a:avLst/>
          </a:prstGeom>
          <a:noFill/>
        </p:spPr>
        <p:txBody>
          <a:bodyPr wrap="square">
            <a:spAutoFit/>
          </a:bodyPr>
          <a:lstStyle/>
          <a:p>
            <a:pPr>
              <a:buNone/>
            </a:pPr>
            <a:r>
              <a:rPr lang="en-US" b="1" dirty="0"/>
              <a:t>						</a:t>
            </a:r>
            <a:r>
              <a:rPr lang="en-US" sz="2400" b="1" dirty="0"/>
              <a:t>🌟 Acknowledgement</a:t>
            </a:r>
          </a:p>
          <a:p>
            <a:pPr>
              <a:buNone/>
            </a:pPr>
            <a:endParaRPr lang="en-US" b="1" dirty="0"/>
          </a:p>
          <a:p>
            <a:pPr>
              <a:buNone/>
            </a:pPr>
            <a:endParaRPr lang="en-US" b="1" dirty="0"/>
          </a:p>
          <a:p>
            <a:pPr>
              <a:buNone/>
            </a:pPr>
            <a:endParaRPr lang="en-US" b="1" dirty="0"/>
          </a:p>
          <a:p>
            <a:pPr>
              <a:buNone/>
            </a:pPr>
            <a:endParaRPr lang="en-US" b="1" dirty="0"/>
          </a:p>
          <a:p>
            <a:pPr>
              <a:buNone/>
            </a:pPr>
            <a:r>
              <a:rPr lang="en-US" sz="2400" dirty="0"/>
              <a:t>I am sincerely grateful to </a:t>
            </a:r>
            <a:r>
              <a:rPr lang="en-US" sz="2400" b="1" dirty="0"/>
              <a:t>Chandigarh University</a:t>
            </a:r>
            <a:r>
              <a:rPr lang="en-US" sz="2400" dirty="0"/>
              <a:t> for providing the opportunity and academic environment to work on my final semester project titled </a:t>
            </a:r>
            <a:r>
              <a:rPr lang="en-US" sz="2400" b="1" dirty="0"/>
              <a:t>“</a:t>
            </a:r>
            <a:r>
              <a:rPr lang="en-US" sz="2400" b="1" dirty="0" err="1"/>
              <a:t>ShivX</a:t>
            </a:r>
            <a:r>
              <a:rPr lang="en-US" sz="2400" b="1" dirty="0"/>
              <a:t> – A Full-Stack Multi-Cloud Integrated Web Application”</a:t>
            </a:r>
            <a:r>
              <a:rPr lang="en-US" sz="2400" dirty="0"/>
              <a:t>.</a:t>
            </a:r>
          </a:p>
          <a:p>
            <a:pPr>
              <a:buNone/>
            </a:pPr>
            <a:endParaRPr lang="en-US" sz="2400" dirty="0"/>
          </a:p>
          <a:p>
            <a:pPr>
              <a:buNone/>
            </a:pPr>
            <a:r>
              <a:rPr lang="en-US" sz="2400" dirty="0"/>
              <a:t>I extend my heartfelt thanks to my faculty mentors and academic guides whose continuous support, constructive feedback, and technical guidance were instrumental in shaping this project. Their expertise and encouragement helped me navigate challenges and bring this idea to life.</a:t>
            </a:r>
          </a:p>
          <a:p>
            <a:pPr>
              <a:buNone/>
            </a:pPr>
            <a:endParaRPr lang="en-US" sz="2400" dirty="0"/>
          </a:p>
          <a:p>
            <a:pPr>
              <a:buNone/>
            </a:pPr>
            <a:r>
              <a:rPr lang="en-US" sz="2400" dirty="0"/>
              <a:t>My sincere appreciation also goes to my peers and colleagues for their collaboration and moral support throughout the development process.</a:t>
            </a:r>
          </a:p>
          <a:p>
            <a:pPr>
              <a:buNone/>
            </a:pPr>
            <a:endParaRPr lang="en-US" sz="2400" dirty="0"/>
          </a:p>
          <a:p>
            <a:pPr>
              <a:buNone/>
            </a:pPr>
            <a:r>
              <a:rPr lang="en-US" sz="2400" dirty="0"/>
              <a:t>A special note of thanks to my family for their unwavering belief in me, and for being a constant source of motivation during this journey.</a:t>
            </a:r>
          </a:p>
          <a:p>
            <a:pPr>
              <a:buNone/>
            </a:pPr>
            <a:endParaRPr lang="en-US" sz="2400" dirty="0"/>
          </a:p>
          <a:p>
            <a:pPr>
              <a:buNone/>
            </a:pPr>
            <a:r>
              <a:rPr lang="en-US" sz="2400" dirty="0"/>
              <a:t>This project not only enriched my technical skills but also deepened my understanding of real-world cloud-based application development.</a:t>
            </a:r>
          </a:p>
          <a:p>
            <a:pPr>
              <a:buNone/>
            </a:pPr>
            <a:endParaRPr lang="en-US" sz="2400" dirty="0"/>
          </a:p>
          <a:p>
            <a:pPr>
              <a:buNone/>
            </a:pPr>
            <a:r>
              <a:rPr lang="en-US" sz="2400" dirty="0"/>
              <a:t>Shivam Upadhyay </a:t>
            </a:r>
          </a:p>
          <a:p>
            <a:pPr>
              <a:buNone/>
            </a:pPr>
            <a:r>
              <a:rPr lang="en-US" sz="2400" dirty="0"/>
              <a:t>University ID: O23MCA110222</a:t>
            </a:r>
          </a:p>
        </p:txBody>
      </p:sp>
    </p:spTree>
    <p:extLst>
      <p:ext uri="{BB962C8B-B14F-4D97-AF65-F5344CB8AC3E}">
        <p14:creationId xmlns:p14="http://schemas.microsoft.com/office/powerpoint/2010/main" val="2250173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3CDCF-0AC8-A279-08E1-1F14AB76B9CB}"/>
              </a:ext>
            </a:extLst>
          </p:cNvPr>
          <p:cNvSpPr txBox="1"/>
          <p:nvPr/>
        </p:nvSpPr>
        <p:spPr>
          <a:xfrm>
            <a:off x="1600200" y="1104900"/>
            <a:ext cx="15392400" cy="7571303"/>
          </a:xfrm>
          <a:prstGeom prst="rect">
            <a:avLst/>
          </a:prstGeom>
          <a:noFill/>
        </p:spPr>
        <p:txBody>
          <a:bodyPr wrap="square">
            <a:spAutoFit/>
          </a:bodyPr>
          <a:lstStyle/>
          <a:p>
            <a:r>
              <a:rPr lang="en-US" sz="2400" b="1" dirty="0"/>
              <a:t>							</a:t>
            </a:r>
            <a:r>
              <a:rPr lang="en-US" sz="3600" b="1" dirty="0"/>
              <a:t>Abstract</a:t>
            </a:r>
            <a:endParaRPr lang="en-US" sz="2400" b="1" dirty="0"/>
          </a:p>
          <a:p>
            <a:endParaRPr lang="en-US" sz="2400" b="1" dirty="0"/>
          </a:p>
          <a:p>
            <a:endParaRPr lang="en-US" sz="2400" b="1" dirty="0"/>
          </a:p>
          <a:p>
            <a:endParaRPr lang="en-US" sz="2400" b="1" dirty="0"/>
          </a:p>
          <a:p>
            <a:endParaRPr lang="en-US" sz="2400" b="1" dirty="0"/>
          </a:p>
          <a:p>
            <a:endParaRPr lang="en-US" sz="2400" b="1" dirty="0"/>
          </a:p>
          <a:p>
            <a:pPr algn="just"/>
            <a:r>
              <a:rPr lang="en-US" sz="2800" dirty="0" err="1"/>
              <a:t>ShivX</a:t>
            </a:r>
            <a:r>
              <a:rPr lang="en-US" sz="2800" dirty="0"/>
              <a:t> is an advanced AI-powered cloud infrastructure management platform designed to automate and streamline the administration of servers, security protocols, networks, and workstations within a unified application. By integrating state-of-the-art artificial intelligence, </a:t>
            </a:r>
            <a:r>
              <a:rPr lang="en-US" sz="2800" dirty="0" err="1"/>
              <a:t>ShivX</a:t>
            </a:r>
            <a:r>
              <a:rPr lang="en-US" sz="2800" dirty="0"/>
              <a:t> transforms the traditional approach to cloud infrastructure management, enabling clients to effortlessly handle complex deployment and configuration tasks. This automation significantly improves operational efficiency by reducing manual intervention and minimizing human errors. Additionally, </a:t>
            </a:r>
            <a:r>
              <a:rPr lang="en-US" sz="2800" dirty="0" err="1"/>
              <a:t>ShivX</a:t>
            </a:r>
            <a:r>
              <a:rPr lang="en-US" sz="2800" dirty="0"/>
              <a:t> enhances the security posture of cloud environments through intelligent monitoring and adaptive threat responses. With built-in redundancy and scalability, </a:t>
            </a:r>
            <a:r>
              <a:rPr lang="en-US" sz="2800" dirty="0" err="1"/>
              <a:t>ShivX</a:t>
            </a:r>
            <a:r>
              <a:rPr lang="en-US" sz="2800" dirty="0"/>
              <a:t> ensures continuous availability and resilience across multi-cloud ecosystems. Overall, </a:t>
            </a:r>
            <a:r>
              <a:rPr lang="en-US" sz="2800" dirty="0" err="1"/>
              <a:t>ShivX</a:t>
            </a:r>
            <a:r>
              <a:rPr lang="en-US" sz="2800" dirty="0"/>
              <a:t> empowers organizations to manage their cloud resources more effectively, securely, and reliably, driving innovation and business continuity.</a:t>
            </a:r>
          </a:p>
          <a:p>
            <a:br>
              <a:rPr lang="en-US" dirty="0"/>
            </a:br>
            <a:endParaRPr lang="en-US" sz="3200" dirty="0"/>
          </a:p>
        </p:txBody>
      </p:sp>
    </p:spTree>
    <p:extLst>
      <p:ext uri="{BB962C8B-B14F-4D97-AF65-F5344CB8AC3E}">
        <p14:creationId xmlns:p14="http://schemas.microsoft.com/office/powerpoint/2010/main" val="3991246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2487</TotalTime>
  <Words>4129</Words>
  <Application>Microsoft Office PowerPoint</Application>
  <PresentationFormat>Custom</PresentationFormat>
  <Paragraphs>509</Paragraphs>
  <Slides>55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4" baseType="lpstr">
      <vt:lpstr>Calibri</vt:lpstr>
      <vt:lpstr>Play</vt:lpstr>
      <vt:lpstr>Canva Sans</vt:lpstr>
      <vt:lpstr>Arial Unicode MS</vt:lpstr>
      <vt:lpstr>Arial</vt:lpstr>
      <vt:lpstr>Play Bold</vt:lpstr>
      <vt:lpstr>Office Theme</vt:lpstr>
      <vt:lpstr>Packager Shell Object</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SDLC of the ShivX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2. App Architecture</vt:lpstr>
      <vt:lpstr>🧩 3. Modules &amp; Code Breakdown</vt:lpstr>
      <vt:lpstr>📊 B. Server Overview Module</vt:lpstr>
      <vt:lpstr>🛡️ C. Security Dashboard</vt:lpstr>
      <vt:lpstr>🖥️ D. Workstation &amp; Printer Dashboard</vt:lpstr>
      <vt:lpstr>PowerPoint Presentation</vt:lpstr>
      <vt:lpstr>PowerPoint Presentation</vt:lpstr>
      <vt:lpstr>PowerPoint Presentation</vt:lpstr>
      <vt:lpstr>🔚 Summary Slide Suggestion</vt:lpstr>
      <vt:lpstr>✅ ShivX Application – Testing &amp; Quality Assurance</vt:lpstr>
      <vt:lpstr>🔁 2. Manual Testing Workflow</vt:lpstr>
      <vt:lpstr>  🧰 3. Tools &amp; Technologies Used for Testing</vt:lpstr>
      <vt:lpstr>🛡️ 4. Sample Test Cases (Manual)</vt:lpstr>
      <vt:lpstr>🤖 5. Potential for Automated Testing (Future Scope)</vt:lpstr>
      <vt:lpstr>PowerPoint Presentation</vt:lpstr>
      <vt:lpstr>   ShivX Dashboard Services Overview </vt:lpstr>
      <vt:lpstr>PowerPoint Presentation</vt:lpstr>
      <vt:lpstr>                                   ShivX Network Dashboard Overview </vt:lpstr>
      <vt:lpstr>PowerPoint Presentation</vt:lpstr>
      <vt:lpstr>        ShivX Security Dashboard </vt:lpstr>
      <vt:lpstr>PowerPoint Presentation</vt:lpstr>
      <vt:lpstr>🔧 ShivX Infrastructure Dashboard – Overview</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ShivX – Building Smart, Redundant Cloud Infrastructure</dc:title>
  <dc:description>Presentation - ShivX – Building Smart, Redundant Cloud Infrastructure</dc:description>
  <cp:lastModifiedBy>Shivam Upadhyay</cp:lastModifiedBy>
  <cp:revision>31</cp:revision>
  <dcterms:created xsi:type="dcterms:W3CDTF">2006-08-16T00:00:00Z</dcterms:created>
  <dcterms:modified xsi:type="dcterms:W3CDTF">2025-05-26T23:43:09Z</dcterms:modified>
  <dc:identifier>DAGoESjZgcc</dc:identifier>
</cp:coreProperties>
</file>